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5" r:id="rId3"/>
    <p:sldId id="257" r:id="rId4"/>
    <p:sldId id="287" r:id="rId5"/>
    <p:sldId id="288" r:id="rId6"/>
    <p:sldId id="301" r:id="rId7"/>
    <p:sldId id="286" r:id="rId8"/>
    <p:sldId id="300" r:id="rId9"/>
    <p:sldId id="289" r:id="rId10"/>
    <p:sldId id="281" r:id="rId11"/>
    <p:sldId id="262" r:id="rId12"/>
    <p:sldId id="290" r:id="rId13"/>
    <p:sldId id="263" r:id="rId14"/>
    <p:sldId id="291" r:id="rId15"/>
    <p:sldId id="264" r:id="rId16"/>
    <p:sldId id="265" r:id="rId17"/>
    <p:sldId id="266" r:id="rId18"/>
    <p:sldId id="267" r:id="rId19"/>
    <p:sldId id="282" r:id="rId20"/>
    <p:sldId id="268" r:id="rId21"/>
    <p:sldId id="292" r:id="rId22"/>
    <p:sldId id="283" r:id="rId23"/>
    <p:sldId id="270" r:id="rId24"/>
    <p:sldId id="284" r:id="rId25"/>
    <p:sldId id="271" r:id="rId26"/>
    <p:sldId id="293" r:id="rId27"/>
    <p:sldId id="294" r:id="rId28"/>
    <p:sldId id="295" r:id="rId29"/>
    <p:sldId id="296" r:id="rId30"/>
    <p:sldId id="297" r:id="rId31"/>
    <p:sldId id="298"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25"/>
  </p:normalViewPr>
  <p:slideViewPr>
    <p:cSldViewPr snapToGrid="0">
      <p:cViewPr>
        <p:scale>
          <a:sx n="103" d="100"/>
          <a:sy n="103" d="100"/>
        </p:scale>
        <p:origin x="-152"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C028-0210-C6EF-CE9C-FE6F871D74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DBD4BD-ED90-AF53-F6CD-3AE6D49AFF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6332E1-4E1C-B999-D0C5-323BF470E775}"/>
              </a:ext>
            </a:extLst>
          </p:cNvPr>
          <p:cNvSpPr>
            <a:spLocks noGrp="1"/>
          </p:cNvSpPr>
          <p:nvPr>
            <p:ph type="dt" sz="half" idx="10"/>
          </p:nvPr>
        </p:nvSpPr>
        <p:spPr/>
        <p:txBody>
          <a:bodyPr/>
          <a:lstStyle/>
          <a:p>
            <a:fld id="{C857C6AB-BBBD-4E4B-979A-BFE7CAD7D953}" type="datetimeFigureOut">
              <a:rPr lang="en-US" smtClean="0"/>
              <a:t>8/22/24</a:t>
            </a:fld>
            <a:endParaRPr lang="en-US"/>
          </a:p>
        </p:txBody>
      </p:sp>
      <p:sp>
        <p:nvSpPr>
          <p:cNvPr id="5" name="Footer Placeholder 4">
            <a:extLst>
              <a:ext uri="{FF2B5EF4-FFF2-40B4-BE49-F238E27FC236}">
                <a16:creationId xmlns:a16="http://schemas.microsoft.com/office/drawing/2014/main" id="{5F8231A4-B7FA-145E-0629-8290A49E0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AC59F-5A13-8DD9-1FA1-D4B99EA9DE13}"/>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90114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1325-9EC9-18E7-6C63-A71BCC2F85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591EE7-7A99-1278-938E-66E8E075CD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B8658-5C3C-976B-4DC8-6E6DB9487E26}"/>
              </a:ext>
            </a:extLst>
          </p:cNvPr>
          <p:cNvSpPr>
            <a:spLocks noGrp="1"/>
          </p:cNvSpPr>
          <p:nvPr>
            <p:ph type="dt" sz="half" idx="10"/>
          </p:nvPr>
        </p:nvSpPr>
        <p:spPr/>
        <p:txBody>
          <a:bodyPr/>
          <a:lstStyle/>
          <a:p>
            <a:fld id="{C857C6AB-BBBD-4E4B-979A-BFE7CAD7D953}" type="datetimeFigureOut">
              <a:rPr lang="en-US" smtClean="0"/>
              <a:t>8/22/24</a:t>
            </a:fld>
            <a:endParaRPr lang="en-US"/>
          </a:p>
        </p:txBody>
      </p:sp>
      <p:sp>
        <p:nvSpPr>
          <p:cNvPr id="5" name="Footer Placeholder 4">
            <a:extLst>
              <a:ext uri="{FF2B5EF4-FFF2-40B4-BE49-F238E27FC236}">
                <a16:creationId xmlns:a16="http://schemas.microsoft.com/office/drawing/2014/main" id="{325484ED-A6F5-4704-5A8E-EB425DF52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12387-9F0A-3ABC-C461-54F886B04B07}"/>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1128953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C1683A-A802-AAF0-6A90-F6C81F62C0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1276A-4776-72D3-8DC3-2CA40E72B9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67BEF-D754-0C42-24CA-22EE9764FF90}"/>
              </a:ext>
            </a:extLst>
          </p:cNvPr>
          <p:cNvSpPr>
            <a:spLocks noGrp="1"/>
          </p:cNvSpPr>
          <p:nvPr>
            <p:ph type="dt" sz="half" idx="10"/>
          </p:nvPr>
        </p:nvSpPr>
        <p:spPr/>
        <p:txBody>
          <a:bodyPr/>
          <a:lstStyle/>
          <a:p>
            <a:fld id="{C857C6AB-BBBD-4E4B-979A-BFE7CAD7D953}" type="datetimeFigureOut">
              <a:rPr lang="en-US" smtClean="0"/>
              <a:t>8/22/24</a:t>
            </a:fld>
            <a:endParaRPr lang="en-US"/>
          </a:p>
        </p:txBody>
      </p:sp>
      <p:sp>
        <p:nvSpPr>
          <p:cNvPr id="5" name="Footer Placeholder 4">
            <a:extLst>
              <a:ext uri="{FF2B5EF4-FFF2-40B4-BE49-F238E27FC236}">
                <a16:creationId xmlns:a16="http://schemas.microsoft.com/office/drawing/2014/main" id="{C37B472E-94B0-A9C0-714F-B1B0D3FC1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12B3B-1AEB-DD9B-EA7F-48ED17EC8917}"/>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206263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B27EB-0B58-D51A-2403-158C325EE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9897A-37C6-7922-F250-17F07DA92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D701E-8A36-6052-AC9B-D5D99D5BAE9A}"/>
              </a:ext>
            </a:extLst>
          </p:cNvPr>
          <p:cNvSpPr>
            <a:spLocks noGrp="1"/>
          </p:cNvSpPr>
          <p:nvPr>
            <p:ph type="dt" sz="half" idx="10"/>
          </p:nvPr>
        </p:nvSpPr>
        <p:spPr/>
        <p:txBody>
          <a:bodyPr/>
          <a:lstStyle/>
          <a:p>
            <a:fld id="{C857C6AB-BBBD-4E4B-979A-BFE7CAD7D953}" type="datetimeFigureOut">
              <a:rPr lang="en-US" smtClean="0"/>
              <a:t>8/22/24</a:t>
            </a:fld>
            <a:endParaRPr lang="en-US"/>
          </a:p>
        </p:txBody>
      </p:sp>
      <p:sp>
        <p:nvSpPr>
          <p:cNvPr id="5" name="Footer Placeholder 4">
            <a:extLst>
              <a:ext uri="{FF2B5EF4-FFF2-40B4-BE49-F238E27FC236}">
                <a16:creationId xmlns:a16="http://schemas.microsoft.com/office/drawing/2014/main" id="{A3054E8B-6BDD-4B87-AE47-F481D0848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AFC16-B21C-1C21-3167-0EABD7066AC3}"/>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257074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867B2-1957-DDA4-F6F2-83DE9E5EC8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6990F1-3F1F-2DFC-CAB1-34D19F72174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981378-40A7-5FB4-C5B2-2BE6517491C1}"/>
              </a:ext>
            </a:extLst>
          </p:cNvPr>
          <p:cNvSpPr>
            <a:spLocks noGrp="1"/>
          </p:cNvSpPr>
          <p:nvPr>
            <p:ph type="dt" sz="half" idx="10"/>
          </p:nvPr>
        </p:nvSpPr>
        <p:spPr/>
        <p:txBody>
          <a:bodyPr/>
          <a:lstStyle/>
          <a:p>
            <a:fld id="{C857C6AB-BBBD-4E4B-979A-BFE7CAD7D953}" type="datetimeFigureOut">
              <a:rPr lang="en-US" smtClean="0"/>
              <a:t>8/22/24</a:t>
            </a:fld>
            <a:endParaRPr lang="en-US"/>
          </a:p>
        </p:txBody>
      </p:sp>
      <p:sp>
        <p:nvSpPr>
          <p:cNvPr id="5" name="Footer Placeholder 4">
            <a:extLst>
              <a:ext uri="{FF2B5EF4-FFF2-40B4-BE49-F238E27FC236}">
                <a16:creationId xmlns:a16="http://schemas.microsoft.com/office/drawing/2014/main" id="{B9CDE5F2-2893-073A-971E-8FBB7DD29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4975A-6A09-65E3-4077-50DA511CE51D}"/>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1947039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EC733-6933-9BB0-C386-2C1624786B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AB52CE-8E01-8258-DD01-E706B06379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4347DF-28AF-BA83-0BB6-DDBE5EC431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C5D9FC-5919-F78D-2BEE-AFFE786D1E79}"/>
              </a:ext>
            </a:extLst>
          </p:cNvPr>
          <p:cNvSpPr>
            <a:spLocks noGrp="1"/>
          </p:cNvSpPr>
          <p:nvPr>
            <p:ph type="dt" sz="half" idx="10"/>
          </p:nvPr>
        </p:nvSpPr>
        <p:spPr/>
        <p:txBody>
          <a:bodyPr/>
          <a:lstStyle/>
          <a:p>
            <a:fld id="{C857C6AB-BBBD-4E4B-979A-BFE7CAD7D953}" type="datetimeFigureOut">
              <a:rPr lang="en-US" smtClean="0"/>
              <a:t>8/22/24</a:t>
            </a:fld>
            <a:endParaRPr lang="en-US"/>
          </a:p>
        </p:txBody>
      </p:sp>
      <p:sp>
        <p:nvSpPr>
          <p:cNvPr id="6" name="Footer Placeholder 5">
            <a:extLst>
              <a:ext uri="{FF2B5EF4-FFF2-40B4-BE49-F238E27FC236}">
                <a16:creationId xmlns:a16="http://schemas.microsoft.com/office/drawing/2014/main" id="{FDED180D-3447-7652-E173-053577A36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EC131-C0A2-75A9-CF68-8AC46DE41576}"/>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3594776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00A1-B22E-0831-1658-FCE55C9690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8026D6-9131-A267-1224-8B573CB80E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1212A7-E742-4158-6228-3FC294B51D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ED9746-F361-A0B6-FCE1-60DCC407A0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D35988-EE1F-7BE4-1348-37151E0919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F4568-E60A-5005-C521-2D1B7AB7F9BE}"/>
              </a:ext>
            </a:extLst>
          </p:cNvPr>
          <p:cNvSpPr>
            <a:spLocks noGrp="1"/>
          </p:cNvSpPr>
          <p:nvPr>
            <p:ph type="dt" sz="half" idx="10"/>
          </p:nvPr>
        </p:nvSpPr>
        <p:spPr/>
        <p:txBody>
          <a:bodyPr/>
          <a:lstStyle/>
          <a:p>
            <a:fld id="{C857C6AB-BBBD-4E4B-979A-BFE7CAD7D953}" type="datetimeFigureOut">
              <a:rPr lang="en-US" smtClean="0"/>
              <a:t>8/22/24</a:t>
            </a:fld>
            <a:endParaRPr lang="en-US"/>
          </a:p>
        </p:txBody>
      </p:sp>
      <p:sp>
        <p:nvSpPr>
          <p:cNvPr id="8" name="Footer Placeholder 7">
            <a:extLst>
              <a:ext uri="{FF2B5EF4-FFF2-40B4-BE49-F238E27FC236}">
                <a16:creationId xmlns:a16="http://schemas.microsoft.com/office/drawing/2014/main" id="{BB38D851-C562-2C31-6F42-ECA32C6D30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60D8FC-99DB-00B6-ACF6-F0EC548D9C1D}"/>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662086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F366-05BC-FC04-B403-C378AEF4D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A49F6A-1E8C-0BEB-9CCF-D96FA5358DC9}"/>
              </a:ext>
            </a:extLst>
          </p:cNvPr>
          <p:cNvSpPr>
            <a:spLocks noGrp="1"/>
          </p:cNvSpPr>
          <p:nvPr>
            <p:ph type="dt" sz="half" idx="10"/>
          </p:nvPr>
        </p:nvSpPr>
        <p:spPr/>
        <p:txBody>
          <a:bodyPr/>
          <a:lstStyle/>
          <a:p>
            <a:fld id="{C857C6AB-BBBD-4E4B-979A-BFE7CAD7D953}" type="datetimeFigureOut">
              <a:rPr lang="en-US" smtClean="0"/>
              <a:t>8/22/24</a:t>
            </a:fld>
            <a:endParaRPr lang="en-US"/>
          </a:p>
        </p:txBody>
      </p:sp>
      <p:sp>
        <p:nvSpPr>
          <p:cNvPr id="4" name="Footer Placeholder 3">
            <a:extLst>
              <a:ext uri="{FF2B5EF4-FFF2-40B4-BE49-F238E27FC236}">
                <a16:creationId xmlns:a16="http://schemas.microsoft.com/office/drawing/2014/main" id="{44DA7F11-C4B3-E95E-6141-8C568E7952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E2DEE8-6CA6-1BA3-9C37-440805BB1968}"/>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268311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7BC8FD-AC0C-1A8C-EB8C-24BCB3298522}"/>
              </a:ext>
            </a:extLst>
          </p:cNvPr>
          <p:cNvSpPr>
            <a:spLocks noGrp="1"/>
          </p:cNvSpPr>
          <p:nvPr>
            <p:ph type="dt" sz="half" idx="10"/>
          </p:nvPr>
        </p:nvSpPr>
        <p:spPr/>
        <p:txBody>
          <a:bodyPr/>
          <a:lstStyle/>
          <a:p>
            <a:fld id="{C857C6AB-BBBD-4E4B-979A-BFE7CAD7D953}" type="datetimeFigureOut">
              <a:rPr lang="en-US" smtClean="0"/>
              <a:t>8/22/24</a:t>
            </a:fld>
            <a:endParaRPr lang="en-US"/>
          </a:p>
        </p:txBody>
      </p:sp>
      <p:sp>
        <p:nvSpPr>
          <p:cNvPr id="3" name="Footer Placeholder 2">
            <a:extLst>
              <a:ext uri="{FF2B5EF4-FFF2-40B4-BE49-F238E27FC236}">
                <a16:creationId xmlns:a16="http://schemas.microsoft.com/office/drawing/2014/main" id="{101DF9E4-89B0-84F4-B430-F3C63AFC15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EB53B0-E405-BC64-0A87-99CBC1B54918}"/>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21327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9C0A-3D9B-BDAE-3BD1-1819F14474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5878EC-92C2-7287-26FD-5EF39806A5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D2D1DF-C98D-D4E4-B90D-D14A2A66CA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0B29F-DA61-28BB-EB71-A75DC960C760}"/>
              </a:ext>
            </a:extLst>
          </p:cNvPr>
          <p:cNvSpPr>
            <a:spLocks noGrp="1"/>
          </p:cNvSpPr>
          <p:nvPr>
            <p:ph type="dt" sz="half" idx="10"/>
          </p:nvPr>
        </p:nvSpPr>
        <p:spPr/>
        <p:txBody>
          <a:bodyPr/>
          <a:lstStyle/>
          <a:p>
            <a:fld id="{C857C6AB-BBBD-4E4B-979A-BFE7CAD7D953}" type="datetimeFigureOut">
              <a:rPr lang="en-US" smtClean="0"/>
              <a:t>8/22/24</a:t>
            </a:fld>
            <a:endParaRPr lang="en-US"/>
          </a:p>
        </p:txBody>
      </p:sp>
      <p:sp>
        <p:nvSpPr>
          <p:cNvPr id="6" name="Footer Placeholder 5">
            <a:extLst>
              <a:ext uri="{FF2B5EF4-FFF2-40B4-BE49-F238E27FC236}">
                <a16:creationId xmlns:a16="http://schemas.microsoft.com/office/drawing/2014/main" id="{82611954-3100-F5CE-DDA3-1EAB212F2D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099B1-9353-0506-48F5-2CE1BB0BAAED}"/>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1012223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F659-D600-B8B6-BB16-6FDE9DDDD8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05B55D-D927-D434-1A19-5CAD781726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2BB137-F44D-8FF9-B73F-BA9846560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4982B-8ECC-3243-345E-FD91D372418E}"/>
              </a:ext>
            </a:extLst>
          </p:cNvPr>
          <p:cNvSpPr>
            <a:spLocks noGrp="1"/>
          </p:cNvSpPr>
          <p:nvPr>
            <p:ph type="dt" sz="half" idx="10"/>
          </p:nvPr>
        </p:nvSpPr>
        <p:spPr/>
        <p:txBody>
          <a:bodyPr/>
          <a:lstStyle/>
          <a:p>
            <a:fld id="{C857C6AB-BBBD-4E4B-979A-BFE7CAD7D953}" type="datetimeFigureOut">
              <a:rPr lang="en-US" smtClean="0"/>
              <a:t>8/22/24</a:t>
            </a:fld>
            <a:endParaRPr lang="en-US"/>
          </a:p>
        </p:txBody>
      </p:sp>
      <p:sp>
        <p:nvSpPr>
          <p:cNvPr id="6" name="Footer Placeholder 5">
            <a:extLst>
              <a:ext uri="{FF2B5EF4-FFF2-40B4-BE49-F238E27FC236}">
                <a16:creationId xmlns:a16="http://schemas.microsoft.com/office/drawing/2014/main" id="{02F380CF-0C57-D7F7-C272-5050423621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B163C-CBEA-0624-BFE1-68452E1A8BFE}"/>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2026803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FA45C-AC12-BC63-0437-FB29B481E3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96D490-1FC9-D173-663E-96139C4254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F186B8-6C6F-DE50-05AE-4A61F3B624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57C6AB-BBBD-4E4B-979A-BFE7CAD7D953}" type="datetimeFigureOut">
              <a:rPr lang="en-US" smtClean="0"/>
              <a:t>8/22/24</a:t>
            </a:fld>
            <a:endParaRPr lang="en-US"/>
          </a:p>
        </p:txBody>
      </p:sp>
      <p:sp>
        <p:nvSpPr>
          <p:cNvPr id="5" name="Footer Placeholder 4">
            <a:extLst>
              <a:ext uri="{FF2B5EF4-FFF2-40B4-BE49-F238E27FC236}">
                <a16:creationId xmlns:a16="http://schemas.microsoft.com/office/drawing/2014/main" id="{BC552E1A-2C50-1395-B621-9702CF28AF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F427F0-CC9D-947D-83A1-C4D8B932DF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BDDFFA-722E-0741-8569-0556B94A6182}" type="slidenum">
              <a:rPr lang="en-US" smtClean="0"/>
              <a:t>‹#›</a:t>
            </a:fld>
            <a:endParaRPr lang="en-US"/>
          </a:p>
        </p:txBody>
      </p:sp>
    </p:spTree>
    <p:extLst>
      <p:ext uri="{BB962C8B-B14F-4D97-AF65-F5344CB8AC3E}">
        <p14:creationId xmlns:p14="http://schemas.microsoft.com/office/powerpoint/2010/main" val="218693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C250-5F44-AA46-A4E6-EF289B95210A}"/>
              </a:ext>
            </a:extLst>
          </p:cNvPr>
          <p:cNvSpPr>
            <a:spLocks noGrp="1"/>
          </p:cNvSpPr>
          <p:nvPr>
            <p:ph type="ctrTitle"/>
          </p:nvPr>
        </p:nvSpPr>
        <p:spPr/>
        <p:txBody>
          <a:bodyPr>
            <a:normAutofit/>
          </a:bodyPr>
          <a:lstStyle/>
          <a:p>
            <a:r>
              <a:rPr lang="en-US" dirty="0"/>
              <a:t>Find Edge Library</a:t>
            </a:r>
          </a:p>
        </p:txBody>
      </p:sp>
      <p:sp>
        <p:nvSpPr>
          <p:cNvPr id="3" name="Subtitle 2">
            <a:extLst>
              <a:ext uri="{FF2B5EF4-FFF2-40B4-BE49-F238E27FC236}">
                <a16:creationId xmlns:a16="http://schemas.microsoft.com/office/drawing/2014/main" id="{94164C54-A115-0987-712C-CE13D682C5CB}"/>
              </a:ext>
            </a:extLst>
          </p:cNvPr>
          <p:cNvSpPr>
            <a:spLocks noGrp="1"/>
          </p:cNvSpPr>
          <p:nvPr>
            <p:ph type="subTitle" idx="1"/>
          </p:nvPr>
        </p:nvSpPr>
        <p:spPr/>
        <p:txBody>
          <a:bodyPr>
            <a:normAutofit/>
          </a:bodyPr>
          <a:lstStyle/>
          <a:p>
            <a:r>
              <a:rPr lang="en-US" dirty="0"/>
              <a:t>Aneesh Batchu</a:t>
            </a:r>
          </a:p>
          <a:p>
            <a:r>
              <a:rPr lang="en-US" dirty="0"/>
              <a:t>Aug 23</a:t>
            </a:r>
            <a:r>
              <a:rPr lang="en-US" baseline="30000" dirty="0"/>
              <a:t>rd</a:t>
            </a:r>
            <a:r>
              <a:rPr lang="en-US" dirty="0"/>
              <a:t>, 2024</a:t>
            </a:r>
          </a:p>
          <a:p>
            <a:r>
              <a:rPr lang="en-US" dirty="0"/>
              <a:t>Team: Aleksandar, Jiabao and Aneesh</a:t>
            </a:r>
          </a:p>
        </p:txBody>
      </p:sp>
    </p:spTree>
    <p:extLst>
      <p:ext uri="{BB962C8B-B14F-4D97-AF65-F5344CB8AC3E}">
        <p14:creationId xmlns:p14="http://schemas.microsoft.com/office/powerpoint/2010/main" val="1684561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809C-3FFC-09F9-779F-58484991B5FB}"/>
              </a:ext>
            </a:extLst>
          </p:cNvPr>
          <p:cNvSpPr>
            <a:spLocks noGrp="1"/>
          </p:cNvSpPr>
          <p:nvPr>
            <p:ph type="title"/>
          </p:nvPr>
        </p:nvSpPr>
        <p:spPr/>
        <p:txBody>
          <a:bodyPr>
            <a:noAutofit/>
          </a:bodyPr>
          <a:lstStyle/>
          <a:p>
            <a:r>
              <a:rPr lang="en-US" sz="2400" dirty="0"/>
              <a:t>The points in the domain are selected by extending the orthogonal vector of the change in the XY position of the vehicle by 22 m (six times lane width). All the points within these boundaries (red points) are considered to be in the domain.</a:t>
            </a:r>
          </a:p>
        </p:txBody>
      </p:sp>
      <p:pic>
        <p:nvPicPr>
          <p:cNvPr id="6" name="Content Placeholder 5">
            <a:extLst>
              <a:ext uri="{FF2B5EF4-FFF2-40B4-BE49-F238E27FC236}">
                <a16:creationId xmlns:a16="http://schemas.microsoft.com/office/drawing/2014/main" id="{E3CC912B-2A94-54FE-3512-A76DDE1E0A2A}"/>
              </a:ext>
            </a:extLst>
          </p:cNvPr>
          <p:cNvPicPr>
            <a:picLocks noGrp="1" noChangeAspect="1"/>
          </p:cNvPicPr>
          <p:nvPr>
            <p:ph idx="1"/>
          </p:nvPr>
        </p:nvPicPr>
        <p:blipFill>
          <a:blip r:embed="rId2"/>
          <a:stretch>
            <a:fillRect/>
          </a:stretch>
        </p:blipFill>
        <p:spPr>
          <a:xfrm>
            <a:off x="515408" y="1851025"/>
            <a:ext cx="5801784" cy="4351338"/>
          </a:xfrm>
          <a:prstGeom prst="rect">
            <a:avLst/>
          </a:prstGeom>
        </p:spPr>
      </p:pic>
      <p:pic>
        <p:nvPicPr>
          <p:cNvPr id="7" name="Picture 6">
            <a:extLst>
              <a:ext uri="{FF2B5EF4-FFF2-40B4-BE49-F238E27FC236}">
                <a16:creationId xmlns:a16="http://schemas.microsoft.com/office/drawing/2014/main" id="{5EDA93BB-8FD0-F5B2-95D6-99CE99470B1A}"/>
              </a:ext>
            </a:extLst>
          </p:cNvPr>
          <p:cNvPicPr>
            <a:picLocks noChangeAspect="1"/>
          </p:cNvPicPr>
          <p:nvPr/>
        </p:nvPicPr>
        <p:blipFill>
          <a:blip r:embed="rId3"/>
          <a:stretch>
            <a:fillRect/>
          </a:stretch>
        </p:blipFill>
        <p:spPr>
          <a:xfrm>
            <a:off x="6096000" y="1851025"/>
            <a:ext cx="5803392" cy="4352544"/>
          </a:xfrm>
          <a:prstGeom prst="rect">
            <a:avLst/>
          </a:prstGeom>
        </p:spPr>
      </p:pic>
      <p:pic>
        <p:nvPicPr>
          <p:cNvPr id="8" name="Picture 7">
            <a:extLst>
              <a:ext uri="{FF2B5EF4-FFF2-40B4-BE49-F238E27FC236}">
                <a16:creationId xmlns:a16="http://schemas.microsoft.com/office/drawing/2014/main" id="{2DD98C9A-07D4-8591-B54D-9FB0D1C7CF15}"/>
              </a:ext>
            </a:extLst>
          </p:cNvPr>
          <p:cNvPicPr>
            <a:picLocks noChangeAspect="1"/>
          </p:cNvPicPr>
          <p:nvPr/>
        </p:nvPicPr>
        <p:blipFill>
          <a:blip r:embed="rId4"/>
          <a:stretch>
            <a:fillRect/>
          </a:stretch>
        </p:blipFill>
        <p:spPr>
          <a:xfrm>
            <a:off x="10096500" y="6024563"/>
            <a:ext cx="2095500" cy="812800"/>
          </a:xfrm>
          <a:prstGeom prst="rect">
            <a:avLst/>
          </a:prstGeom>
        </p:spPr>
      </p:pic>
    </p:spTree>
    <p:extLst>
      <p:ext uri="{BB962C8B-B14F-4D97-AF65-F5344CB8AC3E}">
        <p14:creationId xmlns:p14="http://schemas.microsoft.com/office/powerpoint/2010/main" val="1438813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317F-086C-358D-4271-34EA5EB9BAF6}"/>
              </a:ext>
            </a:extLst>
          </p:cNvPr>
          <p:cNvSpPr>
            <a:spLocks noGrp="1"/>
          </p:cNvSpPr>
          <p:nvPr>
            <p:ph type="title"/>
          </p:nvPr>
        </p:nvSpPr>
        <p:spPr/>
        <p:txBody>
          <a:bodyPr>
            <a:normAutofit fontScale="90000"/>
          </a:bodyPr>
          <a:lstStyle/>
          <a:p>
            <a:r>
              <a:rPr lang="en-US" sz="3600" dirty="0"/>
              <a:t>LiDAR data is segmented into grids to classify them into those with zero points and those with more than zero points (non-empty grids). The grids with zero points (empty grids) are then dropped from the further analysis.</a:t>
            </a:r>
          </a:p>
        </p:txBody>
      </p:sp>
      <p:pic>
        <p:nvPicPr>
          <p:cNvPr id="4" name="Content Placeholder 3">
            <a:extLst>
              <a:ext uri="{FF2B5EF4-FFF2-40B4-BE49-F238E27FC236}">
                <a16:creationId xmlns:a16="http://schemas.microsoft.com/office/drawing/2014/main" id="{4134C8D9-4166-E716-1CF5-6BD5B09861CC}"/>
              </a:ext>
            </a:extLst>
          </p:cNvPr>
          <p:cNvPicPr>
            <a:picLocks noGrp="1" noChangeAspect="1"/>
          </p:cNvPicPr>
          <p:nvPr>
            <p:ph idx="1"/>
          </p:nvPr>
        </p:nvPicPr>
        <p:blipFill>
          <a:blip r:embed="rId2"/>
          <a:stretch>
            <a:fillRect/>
          </a:stretch>
        </p:blipFill>
        <p:spPr>
          <a:xfrm>
            <a:off x="2801568" y="1920875"/>
            <a:ext cx="6096000" cy="4572000"/>
          </a:xfrm>
          <a:prstGeom prst="rect">
            <a:avLst/>
          </a:prstGeom>
        </p:spPr>
      </p:pic>
      <p:pic>
        <p:nvPicPr>
          <p:cNvPr id="3" name="Picture 2">
            <a:extLst>
              <a:ext uri="{FF2B5EF4-FFF2-40B4-BE49-F238E27FC236}">
                <a16:creationId xmlns:a16="http://schemas.microsoft.com/office/drawing/2014/main" id="{A70942B2-5AE2-A488-98D9-6D0E26058976}"/>
              </a:ext>
            </a:extLst>
          </p:cNvPr>
          <p:cNvPicPr>
            <a:picLocks noChangeAspect="1"/>
          </p:cNvPicPr>
          <p:nvPr/>
        </p:nvPicPr>
        <p:blipFill>
          <a:blip r:embed="rId3"/>
          <a:stretch>
            <a:fillRect/>
          </a:stretch>
        </p:blipFill>
        <p:spPr>
          <a:xfrm>
            <a:off x="10001250" y="6045200"/>
            <a:ext cx="2095500" cy="812800"/>
          </a:xfrm>
          <a:prstGeom prst="rect">
            <a:avLst/>
          </a:prstGeom>
        </p:spPr>
      </p:pic>
    </p:spTree>
    <p:extLst>
      <p:ext uri="{BB962C8B-B14F-4D97-AF65-F5344CB8AC3E}">
        <p14:creationId xmlns:p14="http://schemas.microsoft.com/office/powerpoint/2010/main" val="518081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C3F4-A139-F283-90CD-F8D20E8BF11E}"/>
              </a:ext>
            </a:extLst>
          </p:cNvPr>
          <p:cNvSpPr>
            <a:spLocks noGrp="1"/>
          </p:cNvSpPr>
          <p:nvPr>
            <p:ph type="title"/>
          </p:nvPr>
        </p:nvSpPr>
        <p:spPr/>
        <p:txBody>
          <a:bodyPr>
            <a:noAutofit/>
          </a:bodyPr>
          <a:lstStyle/>
          <a:p>
            <a:r>
              <a:rPr lang="en-US" sz="3200" dirty="0">
                <a:solidFill>
                  <a:srgbClr val="000000"/>
                </a:solidFill>
                <a:latin typeface="Helvetica" pitchFamily="2" charset="0"/>
              </a:rPr>
              <a:t>T</a:t>
            </a:r>
            <a:r>
              <a:rPr lang="en-US" sz="3200" b="0" i="0" dirty="0">
                <a:solidFill>
                  <a:srgbClr val="000000"/>
                </a:solidFill>
                <a:effectLst/>
                <a:latin typeface="Helvetica" pitchFamily="2" charset="0"/>
              </a:rPr>
              <a:t>he boundary points (LHS) of the driven path are computed to create a bounding box for finding the driven path grids. The RHS plot has the driven path grids  </a:t>
            </a:r>
            <a:endParaRPr lang="en-US" sz="3200" dirty="0"/>
          </a:p>
        </p:txBody>
      </p:sp>
      <p:pic>
        <p:nvPicPr>
          <p:cNvPr id="5" name="Content Placeholder 4">
            <a:extLst>
              <a:ext uri="{FF2B5EF4-FFF2-40B4-BE49-F238E27FC236}">
                <a16:creationId xmlns:a16="http://schemas.microsoft.com/office/drawing/2014/main" id="{0E696A99-F4A5-8F7B-53A2-B45E85601B33}"/>
              </a:ext>
            </a:extLst>
          </p:cNvPr>
          <p:cNvPicPr>
            <a:picLocks noGrp="1" noChangeAspect="1"/>
          </p:cNvPicPr>
          <p:nvPr>
            <p:ph sz="half" idx="2"/>
          </p:nvPr>
        </p:nvPicPr>
        <p:blipFill>
          <a:blip r:embed="rId2"/>
          <a:stretch>
            <a:fillRect/>
          </a:stretch>
        </p:blipFill>
        <p:spPr>
          <a:xfrm>
            <a:off x="5892800" y="2069497"/>
            <a:ext cx="5803392" cy="4352544"/>
          </a:xfrm>
          <a:prstGeom prst="rect">
            <a:avLst/>
          </a:prstGeom>
        </p:spPr>
      </p:pic>
      <p:pic>
        <p:nvPicPr>
          <p:cNvPr id="10" name="Content Placeholder 9">
            <a:extLst>
              <a:ext uri="{FF2B5EF4-FFF2-40B4-BE49-F238E27FC236}">
                <a16:creationId xmlns:a16="http://schemas.microsoft.com/office/drawing/2014/main" id="{C0F19FC2-16C4-776B-A181-403744FA6B98}"/>
              </a:ext>
            </a:extLst>
          </p:cNvPr>
          <p:cNvPicPr>
            <a:picLocks noGrp="1" noChangeAspect="1"/>
          </p:cNvPicPr>
          <p:nvPr>
            <p:ph sz="half" idx="1"/>
          </p:nvPr>
        </p:nvPicPr>
        <p:blipFill>
          <a:blip r:embed="rId3"/>
          <a:stretch>
            <a:fillRect/>
          </a:stretch>
        </p:blipFill>
        <p:spPr>
          <a:xfrm>
            <a:off x="216408" y="2058194"/>
            <a:ext cx="5803392" cy="4352544"/>
          </a:xfrm>
          <a:prstGeom prst="rect">
            <a:avLst/>
          </a:prstGeom>
        </p:spPr>
      </p:pic>
      <p:pic>
        <p:nvPicPr>
          <p:cNvPr id="11" name="Picture 10">
            <a:extLst>
              <a:ext uri="{FF2B5EF4-FFF2-40B4-BE49-F238E27FC236}">
                <a16:creationId xmlns:a16="http://schemas.microsoft.com/office/drawing/2014/main" id="{7B225918-A43D-23E0-FFBC-C5DC5CD8E77F}"/>
              </a:ext>
            </a:extLst>
          </p:cNvPr>
          <p:cNvPicPr>
            <a:picLocks noChangeAspect="1"/>
          </p:cNvPicPr>
          <p:nvPr/>
        </p:nvPicPr>
        <p:blipFill>
          <a:blip r:embed="rId4"/>
          <a:stretch>
            <a:fillRect/>
          </a:stretch>
        </p:blipFill>
        <p:spPr>
          <a:xfrm>
            <a:off x="10374044" y="6222999"/>
            <a:ext cx="1601547" cy="618141"/>
          </a:xfrm>
          <a:prstGeom prst="rect">
            <a:avLst/>
          </a:prstGeom>
        </p:spPr>
      </p:pic>
      <p:pic>
        <p:nvPicPr>
          <p:cNvPr id="12" name="Picture 11">
            <a:extLst>
              <a:ext uri="{FF2B5EF4-FFF2-40B4-BE49-F238E27FC236}">
                <a16:creationId xmlns:a16="http://schemas.microsoft.com/office/drawing/2014/main" id="{827CA8F2-8CC9-D6C6-B97E-C9574E2B5619}"/>
              </a:ext>
            </a:extLst>
          </p:cNvPr>
          <p:cNvPicPr>
            <a:picLocks noChangeAspect="1"/>
          </p:cNvPicPr>
          <p:nvPr/>
        </p:nvPicPr>
        <p:blipFill>
          <a:blip r:embed="rId5"/>
          <a:stretch>
            <a:fillRect/>
          </a:stretch>
        </p:blipFill>
        <p:spPr>
          <a:xfrm>
            <a:off x="0" y="6122670"/>
            <a:ext cx="2451100" cy="735330"/>
          </a:xfrm>
          <a:prstGeom prst="rect">
            <a:avLst/>
          </a:prstGeom>
        </p:spPr>
      </p:pic>
    </p:spTree>
    <p:extLst>
      <p:ext uri="{BB962C8B-B14F-4D97-AF65-F5344CB8AC3E}">
        <p14:creationId xmlns:p14="http://schemas.microsoft.com/office/powerpoint/2010/main" val="4069528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3E7E-EA7E-A6A3-FD2D-2D92D69C0ECB}"/>
              </a:ext>
            </a:extLst>
          </p:cNvPr>
          <p:cNvSpPr>
            <a:spLocks noGrp="1"/>
          </p:cNvSpPr>
          <p:nvPr>
            <p:ph type="title"/>
          </p:nvPr>
        </p:nvSpPr>
        <p:spPr/>
        <p:txBody>
          <a:bodyPr>
            <a:noAutofit/>
          </a:bodyPr>
          <a:lstStyle/>
          <a:p>
            <a:r>
              <a:rPr lang="en-US" sz="2800" dirty="0"/>
              <a:t>The boundary points of the driven path are computed by extending the unit orthogonal vectors of the vehicle's position to determine the driven path grids. The driven path grids are plotted in the RHS plot. </a:t>
            </a:r>
          </a:p>
        </p:txBody>
      </p:sp>
      <p:pic>
        <p:nvPicPr>
          <p:cNvPr id="4" name="Content Placeholder 3">
            <a:extLst>
              <a:ext uri="{FF2B5EF4-FFF2-40B4-BE49-F238E27FC236}">
                <a16:creationId xmlns:a16="http://schemas.microsoft.com/office/drawing/2014/main" id="{B38F8CED-7992-46E5-945E-23BDE65F2300}"/>
              </a:ext>
            </a:extLst>
          </p:cNvPr>
          <p:cNvPicPr>
            <a:picLocks noGrp="1" noChangeAspect="1"/>
          </p:cNvPicPr>
          <p:nvPr>
            <p:ph idx="1"/>
          </p:nvPr>
        </p:nvPicPr>
        <p:blipFill>
          <a:blip r:embed="rId2"/>
          <a:stretch>
            <a:fillRect/>
          </a:stretch>
        </p:blipFill>
        <p:spPr>
          <a:xfrm>
            <a:off x="294216" y="1889908"/>
            <a:ext cx="5801784" cy="4351338"/>
          </a:xfrm>
          <a:prstGeom prst="rect">
            <a:avLst/>
          </a:prstGeom>
        </p:spPr>
      </p:pic>
      <p:pic>
        <p:nvPicPr>
          <p:cNvPr id="5" name="Picture 4">
            <a:extLst>
              <a:ext uri="{FF2B5EF4-FFF2-40B4-BE49-F238E27FC236}">
                <a16:creationId xmlns:a16="http://schemas.microsoft.com/office/drawing/2014/main" id="{0ED3B6C0-5A7E-C68D-71A8-708596E2C8ED}"/>
              </a:ext>
            </a:extLst>
          </p:cNvPr>
          <p:cNvPicPr>
            <a:picLocks noChangeAspect="1"/>
          </p:cNvPicPr>
          <p:nvPr/>
        </p:nvPicPr>
        <p:blipFill>
          <a:blip r:embed="rId3"/>
          <a:stretch>
            <a:fillRect/>
          </a:stretch>
        </p:blipFill>
        <p:spPr>
          <a:xfrm>
            <a:off x="6388608" y="1889908"/>
            <a:ext cx="5803392" cy="4352544"/>
          </a:xfrm>
          <a:prstGeom prst="rect">
            <a:avLst/>
          </a:prstGeom>
        </p:spPr>
      </p:pic>
    </p:spTree>
    <p:extLst>
      <p:ext uri="{BB962C8B-B14F-4D97-AF65-F5344CB8AC3E}">
        <p14:creationId xmlns:p14="http://schemas.microsoft.com/office/powerpoint/2010/main" val="838452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9A7A-08C0-EF6F-4224-7834E9C14A1D}"/>
              </a:ext>
            </a:extLst>
          </p:cNvPr>
          <p:cNvSpPr>
            <a:spLocks noGrp="1"/>
          </p:cNvSpPr>
          <p:nvPr>
            <p:ph type="title"/>
          </p:nvPr>
        </p:nvSpPr>
        <p:spPr>
          <a:xfrm>
            <a:off x="838200" y="238125"/>
            <a:ext cx="10515600" cy="1325563"/>
          </a:xfrm>
        </p:spPr>
        <p:txBody>
          <a:bodyPr/>
          <a:lstStyle/>
          <a:p>
            <a:r>
              <a:rPr lang="en-US" dirty="0"/>
              <a:t>Drivability of Grids</a:t>
            </a:r>
          </a:p>
        </p:txBody>
      </p:sp>
      <p:pic>
        <p:nvPicPr>
          <p:cNvPr id="4" name="Content Placeholder 3">
            <a:extLst>
              <a:ext uri="{FF2B5EF4-FFF2-40B4-BE49-F238E27FC236}">
                <a16:creationId xmlns:a16="http://schemas.microsoft.com/office/drawing/2014/main" id="{D0BE6CE5-0818-D674-4F73-301B5CA27810}"/>
              </a:ext>
            </a:extLst>
          </p:cNvPr>
          <p:cNvPicPr>
            <a:picLocks noGrp="1" noChangeAspect="1"/>
          </p:cNvPicPr>
          <p:nvPr>
            <p:ph idx="1"/>
          </p:nvPr>
        </p:nvPicPr>
        <p:blipFill>
          <a:blip r:embed="rId2"/>
          <a:stretch>
            <a:fillRect/>
          </a:stretch>
        </p:blipFill>
        <p:spPr>
          <a:xfrm>
            <a:off x="1245422" y="1297497"/>
            <a:ext cx="9549578" cy="5097484"/>
          </a:xfrm>
          <a:prstGeom prst="rect">
            <a:avLst/>
          </a:prstGeom>
        </p:spPr>
      </p:pic>
    </p:spTree>
    <p:extLst>
      <p:ext uri="{BB962C8B-B14F-4D97-AF65-F5344CB8AC3E}">
        <p14:creationId xmlns:p14="http://schemas.microsoft.com/office/powerpoint/2010/main" val="2103687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4A65-A3AB-0505-66FD-288936B531CE}"/>
              </a:ext>
            </a:extLst>
          </p:cNvPr>
          <p:cNvSpPr>
            <a:spLocks noGrp="1"/>
          </p:cNvSpPr>
          <p:nvPr>
            <p:ph type="title"/>
          </p:nvPr>
        </p:nvSpPr>
        <p:spPr>
          <a:xfrm>
            <a:off x="1" y="125244"/>
            <a:ext cx="12022856" cy="1380249"/>
          </a:xfrm>
        </p:spPr>
        <p:txBody>
          <a:bodyPr>
            <a:noAutofit/>
          </a:bodyPr>
          <a:lstStyle/>
          <a:p>
            <a:r>
              <a:rPr lang="en-US" sz="1800" dirty="0"/>
              <a:t>Grid Condition: Determine the point density (points per grid) by comparing the driven path densities with those of neighboring grids. This comparison has been done for multiple datasets with different grid sizes. In the current analysis, the grid size is chosen as 1 m. The RHS plot depicts the grids with the required point density and those with insufficient point density. </a:t>
            </a:r>
            <a:endParaRPr lang="en-US" sz="1800" dirty="0">
              <a:solidFill>
                <a:srgbClr val="FF000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E7903A-D156-2CAD-550B-B82A80C198B3}"/>
                  </a:ext>
                </a:extLst>
              </p:cNvPr>
              <p:cNvSpPr txBox="1"/>
              <p:nvPr/>
            </p:nvSpPr>
            <p:spPr>
              <a:xfrm>
                <a:off x="7176303" y="6176963"/>
                <a:ext cx="405213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𝑝𝑜𝑖𝑛𝑡</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m:t>
                      </m:r>
                      <m:r>
                        <a:rPr lang="en-US" b="0" i="1" smtClean="0">
                          <a:latin typeface="Cambria Math" panose="02040503050406030204" pitchFamily="18" charset="0"/>
                        </a:rPr>
                        <m:t>𝑓𝑙𝑜𝑜𝑟</m:t>
                      </m:r>
                      <m:r>
                        <a:rPr lang="en-US" b="0" i="1" smtClean="0">
                          <a:latin typeface="Cambria Math" panose="02040503050406030204" pitchFamily="18" charset="0"/>
                        </a:rPr>
                        <m:t>(20∗</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𝑔𝑟𝑖𝑑</m:t>
                              </m:r>
                              <m:r>
                                <a:rPr lang="en-US" b="0" i="1" smtClean="0">
                                  <a:latin typeface="Cambria Math" panose="02040503050406030204" pitchFamily="18" charset="0"/>
                                </a:rPr>
                                <m:t> </m:t>
                              </m:r>
                              <m:r>
                                <a:rPr lang="en-US" b="0" i="1" smtClean="0">
                                  <a:latin typeface="Cambria Math" panose="02040503050406030204" pitchFamily="18" charset="0"/>
                                </a:rPr>
                                <m:t>𝑠𝑖𝑧𝑒</m:t>
                              </m:r>
                              <m:r>
                                <a:rPr lang="en-US" b="0" i="1" smtClean="0">
                                  <a:latin typeface="Cambria Math" panose="02040503050406030204" pitchFamily="18" charset="0"/>
                                </a:rPr>
                                <m:t> </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0.3</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22E7903A-D156-2CAD-550B-B82A80C198B3}"/>
                  </a:ext>
                </a:extLst>
              </p:cNvPr>
              <p:cNvSpPr txBox="1">
                <a:spLocks noRot="1" noChangeAspect="1" noMove="1" noResize="1" noEditPoints="1" noAdjustHandles="1" noChangeArrowheads="1" noChangeShapeType="1" noTextEdit="1"/>
              </p:cNvSpPr>
              <p:nvPr/>
            </p:nvSpPr>
            <p:spPr>
              <a:xfrm>
                <a:off x="7176303" y="6176963"/>
                <a:ext cx="4052135" cy="555793"/>
              </a:xfrm>
              <a:prstGeom prst="rect">
                <a:avLst/>
              </a:prstGeom>
              <a:blipFill>
                <a:blip r:embed="rId3"/>
                <a:stretch>
                  <a:fillRect l="-1246" t="-4545" r="-1558" b="-136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9859BA8-F261-BF6D-3A3F-87E044BB9E35}"/>
              </a:ext>
            </a:extLst>
          </p:cNvPr>
          <p:cNvSpPr txBox="1"/>
          <p:nvPr/>
        </p:nvSpPr>
        <p:spPr>
          <a:xfrm>
            <a:off x="6772390" y="5986263"/>
            <a:ext cx="3819409" cy="338554"/>
          </a:xfrm>
          <a:prstGeom prst="rect">
            <a:avLst/>
          </a:prstGeom>
          <a:noFill/>
        </p:spPr>
        <p:txBody>
          <a:bodyPr wrap="square">
            <a:spAutoFit/>
          </a:bodyPr>
          <a:lstStyle/>
          <a:p>
            <a:r>
              <a:rPr lang="en-US" sz="1600" b="0" i="0" u="none" strike="noStrike" dirty="0">
                <a:solidFill>
                  <a:srgbClr val="000000"/>
                </a:solidFill>
                <a:effectLst/>
                <a:latin typeface="+mj-lt"/>
              </a:rPr>
              <a:t>The point density is calculated as:</a:t>
            </a:r>
            <a:endParaRPr lang="en-US" sz="1600" dirty="0">
              <a:latin typeface="+mj-lt"/>
            </a:endParaRPr>
          </a:p>
        </p:txBody>
      </p:sp>
      <p:sp>
        <p:nvSpPr>
          <p:cNvPr id="7" name="TextBox 6">
            <a:extLst>
              <a:ext uri="{FF2B5EF4-FFF2-40B4-BE49-F238E27FC236}">
                <a16:creationId xmlns:a16="http://schemas.microsoft.com/office/drawing/2014/main" id="{9E49822E-C1DD-C027-6668-853BE929972E}"/>
              </a:ext>
            </a:extLst>
          </p:cNvPr>
          <p:cNvSpPr txBox="1"/>
          <p:nvPr/>
        </p:nvSpPr>
        <p:spPr>
          <a:xfrm>
            <a:off x="229881" y="6052782"/>
            <a:ext cx="6327414" cy="738664"/>
          </a:xfrm>
          <a:prstGeom prst="rect">
            <a:avLst/>
          </a:prstGeom>
          <a:noFill/>
        </p:spPr>
        <p:txBody>
          <a:bodyPr wrap="square">
            <a:spAutoFit/>
          </a:bodyPr>
          <a:lstStyle/>
          <a:p>
            <a:r>
              <a:rPr lang="en-US" sz="1400" dirty="0"/>
              <a:t>For plane fitting in the next steps, it was determined that each grid should contain at least 20 points when the grid size is 0.3 m (0.3 × 0.3). Therefore, this criterion has been extrapolated for other grid sizes as well. </a:t>
            </a:r>
          </a:p>
        </p:txBody>
      </p:sp>
      <p:pic>
        <p:nvPicPr>
          <p:cNvPr id="16" name="Picture 15">
            <a:extLst>
              <a:ext uri="{FF2B5EF4-FFF2-40B4-BE49-F238E27FC236}">
                <a16:creationId xmlns:a16="http://schemas.microsoft.com/office/drawing/2014/main" id="{A4956259-271F-6146-8873-55F59B637EA5}"/>
              </a:ext>
            </a:extLst>
          </p:cNvPr>
          <p:cNvPicPr>
            <a:picLocks noChangeAspect="1"/>
          </p:cNvPicPr>
          <p:nvPr/>
        </p:nvPicPr>
        <p:blipFill>
          <a:blip r:embed="rId4"/>
          <a:stretch>
            <a:fillRect/>
          </a:stretch>
        </p:blipFill>
        <p:spPr>
          <a:xfrm>
            <a:off x="6219465" y="1664956"/>
            <a:ext cx="5803392" cy="4352544"/>
          </a:xfrm>
          <a:prstGeom prst="rect">
            <a:avLst/>
          </a:prstGeom>
        </p:spPr>
      </p:pic>
      <p:pic>
        <p:nvPicPr>
          <p:cNvPr id="17" name="Picture 16">
            <a:extLst>
              <a:ext uri="{FF2B5EF4-FFF2-40B4-BE49-F238E27FC236}">
                <a16:creationId xmlns:a16="http://schemas.microsoft.com/office/drawing/2014/main" id="{214AB5AE-DE58-2BC6-2A3C-106F91377AA3}"/>
              </a:ext>
            </a:extLst>
          </p:cNvPr>
          <p:cNvPicPr>
            <a:picLocks noChangeAspect="1"/>
          </p:cNvPicPr>
          <p:nvPr/>
        </p:nvPicPr>
        <p:blipFill>
          <a:blip r:embed="rId5"/>
          <a:stretch>
            <a:fillRect/>
          </a:stretch>
        </p:blipFill>
        <p:spPr>
          <a:xfrm>
            <a:off x="9121161" y="1145648"/>
            <a:ext cx="2639039" cy="713702"/>
          </a:xfrm>
          <a:prstGeom prst="rect">
            <a:avLst/>
          </a:prstGeom>
        </p:spPr>
      </p:pic>
      <p:pic>
        <p:nvPicPr>
          <p:cNvPr id="20" name="Content Placeholder 19">
            <a:extLst>
              <a:ext uri="{FF2B5EF4-FFF2-40B4-BE49-F238E27FC236}">
                <a16:creationId xmlns:a16="http://schemas.microsoft.com/office/drawing/2014/main" id="{B8238587-EE8B-E6C7-AC2F-829AA2C284D2}"/>
              </a:ext>
            </a:extLst>
          </p:cNvPr>
          <p:cNvPicPr>
            <a:picLocks noGrp="1" noChangeAspect="1"/>
          </p:cNvPicPr>
          <p:nvPr>
            <p:ph idx="1"/>
          </p:nvPr>
        </p:nvPicPr>
        <p:blipFill>
          <a:blip r:embed="rId6"/>
          <a:stretch>
            <a:fillRect/>
          </a:stretch>
        </p:blipFill>
        <p:spPr>
          <a:xfrm>
            <a:off x="209645" y="1683803"/>
            <a:ext cx="5801784" cy="4351338"/>
          </a:xfrm>
          <a:prstGeom prst="rect">
            <a:avLst/>
          </a:prstGeom>
        </p:spPr>
      </p:pic>
      <p:sp>
        <p:nvSpPr>
          <p:cNvPr id="4" name="TextBox 3">
            <a:extLst>
              <a:ext uri="{FF2B5EF4-FFF2-40B4-BE49-F238E27FC236}">
                <a16:creationId xmlns:a16="http://schemas.microsoft.com/office/drawing/2014/main" id="{BB55FE64-0275-6E0B-EF74-72D0B1651B97}"/>
              </a:ext>
            </a:extLst>
          </p:cNvPr>
          <p:cNvSpPr txBox="1"/>
          <p:nvPr/>
        </p:nvSpPr>
        <p:spPr>
          <a:xfrm>
            <a:off x="2553948" y="2245995"/>
            <a:ext cx="3048000" cy="738664"/>
          </a:xfrm>
          <a:prstGeom prst="rect">
            <a:avLst/>
          </a:prstGeom>
          <a:noFill/>
        </p:spPr>
        <p:txBody>
          <a:bodyPr wrap="square">
            <a:spAutoFit/>
          </a:bodyPr>
          <a:lstStyle/>
          <a:p>
            <a:r>
              <a:rPr lang="en-US" sz="1400" dirty="0"/>
              <a:t>The orange and blue bins correspond to the point densities of the driven path and all the grids, respectively. </a:t>
            </a:r>
          </a:p>
        </p:txBody>
      </p:sp>
    </p:spTree>
    <p:extLst>
      <p:ext uri="{BB962C8B-B14F-4D97-AF65-F5344CB8AC3E}">
        <p14:creationId xmlns:p14="http://schemas.microsoft.com/office/powerpoint/2010/main" val="3275282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1BF4-09A6-BA21-14BC-94112014EED8}"/>
              </a:ext>
            </a:extLst>
          </p:cNvPr>
          <p:cNvSpPr>
            <a:spLocks noGrp="1"/>
          </p:cNvSpPr>
          <p:nvPr>
            <p:ph type="title"/>
          </p:nvPr>
        </p:nvSpPr>
        <p:spPr/>
        <p:txBody>
          <a:bodyPr>
            <a:noAutofit/>
          </a:bodyPr>
          <a:lstStyle/>
          <a:p>
            <a:r>
              <a:rPr lang="en-US" sz="2000" dirty="0"/>
              <a:t>Grid Condition: Determine the number of scan lines in non-empty grids. Grids containing only one scan line cannot be used to fit a plane, as the angle deviation in these grids is high and they are automatically classified as uncertain grids (neither drivable nor non-drivable). To reduce the number of uncertain grids, these grids are identified and dropped from further analysis. Fitting a plane and angle deviation are discussed in the following slides. </a:t>
            </a:r>
          </a:p>
        </p:txBody>
      </p:sp>
      <p:pic>
        <p:nvPicPr>
          <p:cNvPr id="3" name="Picture 2">
            <a:extLst>
              <a:ext uri="{FF2B5EF4-FFF2-40B4-BE49-F238E27FC236}">
                <a16:creationId xmlns:a16="http://schemas.microsoft.com/office/drawing/2014/main" id="{70375A8A-025C-995E-C362-94F07E7A3C0E}"/>
              </a:ext>
            </a:extLst>
          </p:cNvPr>
          <p:cNvPicPr>
            <a:picLocks noChangeAspect="1"/>
          </p:cNvPicPr>
          <p:nvPr/>
        </p:nvPicPr>
        <p:blipFill>
          <a:blip r:embed="rId2"/>
          <a:stretch>
            <a:fillRect/>
          </a:stretch>
        </p:blipFill>
        <p:spPr>
          <a:xfrm>
            <a:off x="695540" y="2033765"/>
            <a:ext cx="2552700" cy="2100895"/>
          </a:xfrm>
          <a:prstGeom prst="rect">
            <a:avLst/>
          </a:prstGeom>
        </p:spPr>
      </p:pic>
      <p:pic>
        <p:nvPicPr>
          <p:cNvPr id="5" name="Picture 4">
            <a:extLst>
              <a:ext uri="{FF2B5EF4-FFF2-40B4-BE49-F238E27FC236}">
                <a16:creationId xmlns:a16="http://schemas.microsoft.com/office/drawing/2014/main" id="{2E8EF577-C27B-8CDE-8E33-78722FA30DA5}"/>
              </a:ext>
            </a:extLst>
          </p:cNvPr>
          <p:cNvPicPr>
            <a:picLocks noChangeAspect="1"/>
          </p:cNvPicPr>
          <p:nvPr/>
        </p:nvPicPr>
        <p:blipFill>
          <a:blip r:embed="rId3"/>
          <a:stretch>
            <a:fillRect/>
          </a:stretch>
        </p:blipFill>
        <p:spPr>
          <a:xfrm>
            <a:off x="658920" y="4351199"/>
            <a:ext cx="2638640" cy="2141676"/>
          </a:xfrm>
          <a:prstGeom prst="rect">
            <a:avLst/>
          </a:prstGeom>
        </p:spPr>
      </p:pic>
      <p:sp>
        <p:nvSpPr>
          <p:cNvPr id="6" name="TextBox 5">
            <a:extLst>
              <a:ext uri="{FF2B5EF4-FFF2-40B4-BE49-F238E27FC236}">
                <a16:creationId xmlns:a16="http://schemas.microsoft.com/office/drawing/2014/main" id="{07691458-965D-203C-A3D8-4211FF976586}"/>
              </a:ext>
            </a:extLst>
          </p:cNvPr>
          <p:cNvSpPr txBox="1"/>
          <p:nvPr/>
        </p:nvSpPr>
        <p:spPr>
          <a:xfrm>
            <a:off x="1068495" y="1848660"/>
            <a:ext cx="1819489" cy="276999"/>
          </a:xfrm>
          <a:prstGeom prst="rect">
            <a:avLst/>
          </a:prstGeom>
          <a:noFill/>
        </p:spPr>
        <p:txBody>
          <a:bodyPr wrap="square" rtlCol="0">
            <a:spAutoFit/>
          </a:bodyPr>
          <a:lstStyle/>
          <a:p>
            <a:r>
              <a:rPr lang="en-US" sz="1200" dirty="0"/>
              <a:t>Grids with one scan line</a:t>
            </a:r>
          </a:p>
        </p:txBody>
      </p:sp>
      <p:sp>
        <p:nvSpPr>
          <p:cNvPr id="7" name="TextBox 6">
            <a:extLst>
              <a:ext uri="{FF2B5EF4-FFF2-40B4-BE49-F238E27FC236}">
                <a16:creationId xmlns:a16="http://schemas.microsoft.com/office/drawing/2014/main" id="{BF2487E4-EB36-56D4-2146-5F871E95707E}"/>
              </a:ext>
            </a:extLst>
          </p:cNvPr>
          <p:cNvSpPr txBox="1"/>
          <p:nvPr/>
        </p:nvSpPr>
        <p:spPr>
          <a:xfrm>
            <a:off x="658920" y="4129120"/>
            <a:ext cx="2552700" cy="276999"/>
          </a:xfrm>
          <a:prstGeom prst="rect">
            <a:avLst/>
          </a:prstGeom>
          <a:noFill/>
        </p:spPr>
        <p:txBody>
          <a:bodyPr wrap="square" rtlCol="0">
            <a:spAutoFit/>
          </a:bodyPr>
          <a:lstStyle/>
          <a:p>
            <a:r>
              <a:rPr lang="en-US" sz="1200" dirty="0"/>
              <a:t>Grids with more than one scan line</a:t>
            </a:r>
          </a:p>
        </p:txBody>
      </p:sp>
      <p:pic>
        <p:nvPicPr>
          <p:cNvPr id="10" name="Content Placeholder 9">
            <a:extLst>
              <a:ext uri="{FF2B5EF4-FFF2-40B4-BE49-F238E27FC236}">
                <a16:creationId xmlns:a16="http://schemas.microsoft.com/office/drawing/2014/main" id="{A74F393F-83B5-3776-E656-95FFE0C0C3E6}"/>
              </a:ext>
            </a:extLst>
          </p:cNvPr>
          <p:cNvPicPr>
            <a:picLocks noGrp="1" noChangeAspect="1"/>
          </p:cNvPicPr>
          <p:nvPr>
            <p:ph idx="1"/>
          </p:nvPr>
        </p:nvPicPr>
        <p:blipFill>
          <a:blip r:embed="rId4"/>
          <a:stretch>
            <a:fillRect/>
          </a:stretch>
        </p:blipFill>
        <p:spPr>
          <a:xfrm>
            <a:off x="4864100" y="1848660"/>
            <a:ext cx="6094305" cy="4570729"/>
          </a:xfrm>
          <a:prstGeom prst="rect">
            <a:avLst/>
          </a:prstGeom>
        </p:spPr>
      </p:pic>
      <p:pic>
        <p:nvPicPr>
          <p:cNvPr id="11" name="Picture 10">
            <a:extLst>
              <a:ext uri="{FF2B5EF4-FFF2-40B4-BE49-F238E27FC236}">
                <a16:creationId xmlns:a16="http://schemas.microsoft.com/office/drawing/2014/main" id="{6AC2FCA3-EE1E-AEDB-6407-8164BFB17791}"/>
              </a:ext>
            </a:extLst>
          </p:cNvPr>
          <p:cNvPicPr>
            <a:picLocks noChangeAspect="1"/>
          </p:cNvPicPr>
          <p:nvPr/>
        </p:nvPicPr>
        <p:blipFill>
          <a:blip r:embed="rId5"/>
          <a:stretch>
            <a:fillRect/>
          </a:stretch>
        </p:blipFill>
        <p:spPr>
          <a:xfrm>
            <a:off x="8958846" y="6121400"/>
            <a:ext cx="3004553" cy="736600"/>
          </a:xfrm>
          <a:prstGeom prst="rect">
            <a:avLst/>
          </a:prstGeom>
        </p:spPr>
      </p:pic>
    </p:spTree>
    <p:extLst>
      <p:ext uri="{BB962C8B-B14F-4D97-AF65-F5344CB8AC3E}">
        <p14:creationId xmlns:p14="http://schemas.microsoft.com/office/powerpoint/2010/main" val="4193370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95BB-2517-EB94-71AF-8281BB7838C9}"/>
              </a:ext>
            </a:extLst>
          </p:cNvPr>
          <p:cNvSpPr>
            <a:spLocks noGrp="1"/>
          </p:cNvSpPr>
          <p:nvPr>
            <p:ph type="title"/>
          </p:nvPr>
        </p:nvSpPr>
        <p:spPr/>
        <p:txBody>
          <a:bodyPr>
            <a:noAutofit/>
          </a:bodyPr>
          <a:lstStyle/>
          <a:p>
            <a:r>
              <a:rPr lang="en-US" sz="2000" dirty="0"/>
              <a:t>Grid Condition:  Sometimes, grids containing more than one scan line may still be classified as uncertain (as discussed in later slides) due to the overlapping of scan lines within the grid. It has been found that the maximum span distance of each grid should be at least 0.15 meters, based on an analysis of various locations and grid sizes.</a:t>
            </a:r>
          </a:p>
        </p:txBody>
      </p:sp>
      <p:pic>
        <p:nvPicPr>
          <p:cNvPr id="3" name="Picture 2">
            <a:extLst>
              <a:ext uri="{FF2B5EF4-FFF2-40B4-BE49-F238E27FC236}">
                <a16:creationId xmlns:a16="http://schemas.microsoft.com/office/drawing/2014/main" id="{51A7C482-951E-789F-C2CD-BA72FE2171B5}"/>
              </a:ext>
            </a:extLst>
          </p:cNvPr>
          <p:cNvPicPr>
            <a:picLocks noChangeAspect="1"/>
          </p:cNvPicPr>
          <p:nvPr/>
        </p:nvPicPr>
        <p:blipFill>
          <a:blip r:embed="rId2"/>
          <a:stretch>
            <a:fillRect/>
          </a:stretch>
        </p:blipFill>
        <p:spPr>
          <a:xfrm>
            <a:off x="1403350" y="1971675"/>
            <a:ext cx="2781300" cy="2235200"/>
          </a:xfrm>
          <a:prstGeom prst="rect">
            <a:avLst/>
          </a:prstGeom>
        </p:spPr>
      </p:pic>
      <p:sp>
        <p:nvSpPr>
          <p:cNvPr id="7" name="TextBox 6">
            <a:extLst>
              <a:ext uri="{FF2B5EF4-FFF2-40B4-BE49-F238E27FC236}">
                <a16:creationId xmlns:a16="http://schemas.microsoft.com/office/drawing/2014/main" id="{F82266E0-3F3A-EB9A-6084-2EAACA23CF2E}"/>
              </a:ext>
            </a:extLst>
          </p:cNvPr>
          <p:cNvSpPr txBox="1"/>
          <p:nvPr/>
        </p:nvSpPr>
        <p:spPr>
          <a:xfrm>
            <a:off x="1403350" y="1698258"/>
            <a:ext cx="3198705" cy="276999"/>
          </a:xfrm>
          <a:prstGeom prst="rect">
            <a:avLst/>
          </a:prstGeom>
          <a:noFill/>
        </p:spPr>
        <p:txBody>
          <a:bodyPr wrap="square" rtlCol="0">
            <a:spAutoFit/>
          </a:bodyPr>
          <a:lstStyle/>
          <a:p>
            <a:r>
              <a:rPr lang="en-US" sz="1200" dirty="0"/>
              <a:t>Maximum span distance of this grid &lt; 0.15m</a:t>
            </a:r>
          </a:p>
        </p:txBody>
      </p:sp>
      <p:pic>
        <p:nvPicPr>
          <p:cNvPr id="8" name="Picture 7">
            <a:extLst>
              <a:ext uri="{FF2B5EF4-FFF2-40B4-BE49-F238E27FC236}">
                <a16:creationId xmlns:a16="http://schemas.microsoft.com/office/drawing/2014/main" id="{91D58408-66D7-6E17-40B6-0D05812599C5}"/>
              </a:ext>
            </a:extLst>
          </p:cNvPr>
          <p:cNvPicPr>
            <a:picLocks noChangeAspect="1"/>
          </p:cNvPicPr>
          <p:nvPr/>
        </p:nvPicPr>
        <p:blipFill>
          <a:blip r:embed="rId3"/>
          <a:stretch>
            <a:fillRect/>
          </a:stretch>
        </p:blipFill>
        <p:spPr>
          <a:xfrm>
            <a:off x="1365250" y="4480292"/>
            <a:ext cx="2819400" cy="2235200"/>
          </a:xfrm>
          <a:prstGeom prst="rect">
            <a:avLst/>
          </a:prstGeom>
        </p:spPr>
      </p:pic>
      <p:sp>
        <p:nvSpPr>
          <p:cNvPr id="9" name="TextBox 8">
            <a:extLst>
              <a:ext uri="{FF2B5EF4-FFF2-40B4-BE49-F238E27FC236}">
                <a16:creationId xmlns:a16="http://schemas.microsoft.com/office/drawing/2014/main" id="{3E973B81-A4FA-E288-7632-F45F23A8B31D}"/>
              </a:ext>
            </a:extLst>
          </p:cNvPr>
          <p:cNvSpPr txBox="1"/>
          <p:nvPr/>
        </p:nvSpPr>
        <p:spPr>
          <a:xfrm>
            <a:off x="1194647" y="4225741"/>
            <a:ext cx="3198705" cy="276999"/>
          </a:xfrm>
          <a:prstGeom prst="rect">
            <a:avLst/>
          </a:prstGeom>
          <a:noFill/>
        </p:spPr>
        <p:txBody>
          <a:bodyPr wrap="square" rtlCol="0">
            <a:spAutoFit/>
          </a:bodyPr>
          <a:lstStyle/>
          <a:p>
            <a:r>
              <a:rPr lang="en-US" sz="1200" dirty="0"/>
              <a:t>Maximum span distance of this grid &gt; 0.15m</a:t>
            </a:r>
          </a:p>
        </p:txBody>
      </p:sp>
      <p:pic>
        <p:nvPicPr>
          <p:cNvPr id="12" name="Content Placeholder 11">
            <a:extLst>
              <a:ext uri="{FF2B5EF4-FFF2-40B4-BE49-F238E27FC236}">
                <a16:creationId xmlns:a16="http://schemas.microsoft.com/office/drawing/2014/main" id="{AABA4DB0-A82F-BF12-BFFE-02FDCC5E20E7}"/>
              </a:ext>
            </a:extLst>
          </p:cNvPr>
          <p:cNvPicPr>
            <a:picLocks noGrp="1" noChangeAspect="1"/>
          </p:cNvPicPr>
          <p:nvPr>
            <p:ph idx="1"/>
          </p:nvPr>
        </p:nvPicPr>
        <p:blipFill>
          <a:blip r:embed="rId4"/>
          <a:stretch>
            <a:fillRect/>
          </a:stretch>
        </p:blipFill>
        <p:spPr>
          <a:xfrm>
            <a:off x="5046664" y="1750406"/>
            <a:ext cx="6099595" cy="4574696"/>
          </a:xfrm>
          <a:prstGeom prst="rect">
            <a:avLst/>
          </a:prstGeom>
        </p:spPr>
      </p:pic>
      <p:pic>
        <p:nvPicPr>
          <p:cNvPr id="13" name="Picture 12">
            <a:extLst>
              <a:ext uri="{FF2B5EF4-FFF2-40B4-BE49-F238E27FC236}">
                <a16:creationId xmlns:a16="http://schemas.microsoft.com/office/drawing/2014/main" id="{86F320E9-6B85-D905-B7BC-232A9C8025E8}"/>
              </a:ext>
            </a:extLst>
          </p:cNvPr>
          <p:cNvPicPr>
            <a:picLocks noChangeAspect="1"/>
          </p:cNvPicPr>
          <p:nvPr/>
        </p:nvPicPr>
        <p:blipFill>
          <a:blip r:embed="rId5"/>
          <a:stretch>
            <a:fillRect/>
          </a:stretch>
        </p:blipFill>
        <p:spPr>
          <a:xfrm>
            <a:off x="9328573" y="6164395"/>
            <a:ext cx="2679700" cy="656959"/>
          </a:xfrm>
          <a:prstGeom prst="rect">
            <a:avLst/>
          </a:prstGeom>
        </p:spPr>
      </p:pic>
    </p:spTree>
    <p:extLst>
      <p:ext uri="{BB962C8B-B14F-4D97-AF65-F5344CB8AC3E}">
        <p14:creationId xmlns:p14="http://schemas.microsoft.com/office/powerpoint/2010/main" val="989965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8A01-5F00-9A52-C4CE-1459DF2FA916}"/>
              </a:ext>
            </a:extLst>
          </p:cNvPr>
          <p:cNvSpPr>
            <a:spLocks noGrp="1"/>
          </p:cNvSpPr>
          <p:nvPr>
            <p:ph type="title"/>
          </p:nvPr>
        </p:nvSpPr>
        <p:spPr/>
        <p:txBody>
          <a:bodyPr>
            <a:noAutofit/>
          </a:bodyPr>
          <a:lstStyle/>
          <a:p>
            <a:r>
              <a:rPr lang="en-US" sz="2800" dirty="0"/>
              <a:t>Grids that contain sufficient point density, have more than one scan line, and meet the maximum span distance are classified as qualified grids. The remaining grids are classified as unqualified and are dropped from further analysis.</a:t>
            </a:r>
          </a:p>
        </p:txBody>
      </p:sp>
      <p:pic>
        <p:nvPicPr>
          <p:cNvPr id="6" name="Content Placeholder 5">
            <a:extLst>
              <a:ext uri="{FF2B5EF4-FFF2-40B4-BE49-F238E27FC236}">
                <a16:creationId xmlns:a16="http://schemas.microsoft.com/office/drawing/2014/main" id="{50913029-8509-6FBC-333C-A91D8B4CFF1B}"/>
              </a:ext>
            </a:extLst>
          </p:cNvPr>
          <p:cNvPicPr>
            <a:picLocks noGrp="1" noChangeAspect="1"/>
          </p:cNvPicPr>
          <p:nvPr>
            <p:ph idx="1"/>
          </p:nvPr>
        </p:nvPicPr>
        <p:blipFill>
          <a:blip r:embed="rId2"/>
          <a:stretch>
            <a:fillRect/>
          </a:stretch>
        </p:blipFill>
        <p:spPr>
          <a:xfrm>
            <a:off x="3195108" y="1889125"/>
            <a:ext cx="6088592" cy="4566444"/>
          </a:xfrm>
          <a:prstGeom prst="rect">
            <a:avLst/>
          </a:prstGeom>
        </p:spPr>
      </p:pic>
      <p:pic>
        <p:nvPicPr>
          <p:cNvPr id="7" name="Picture 6">
            <a:extLst>
              <a:ext uri="{FF2B5EF4-FFF2-40B4-BE49-F238E27FC236}">
                <a16:creationId xmlns:a16="http://schemas.microsoft.com/office/drawing/2014/main" id="{42B283FC-3F08-E323-0E94-F8039E00D21C}"/>
              </a:ext>
            </a:extLst>
          </p:cNvPr>
          <p:cNvPicPr>
            <a:picLocks noChangeAspect="1"/>
          </p:cNvPicPr>
          <p:nvPr/>
        </p:nvPicPr>
        <p:blipFill>
          <a:blip r:embed="rId3"/>
          <a:stretch>
            <a:fillRect/>
          </a:stretch>
        </p:blipFill>
        <p:spPr>
          <a:xfrm>
            <a:off x="9080500" y="5880100"/>
            <a:ext cx="3111500" cy="965200"/>
          </a:xfrm>
          <a:prstGeom prst="rect">
            <a:avLst/>
          </a:prstGeom>
        </p:spPr>
      </p:pic>
    </p:spTree>
    <p:extLst>
      <p:ext uri="{BB962C8B-B14F-4D97-AF65-F5344CB8AC3E}">
        <p14:creationId xmlns:p14="http://schemas.microsoft.com/office/powerpoint/2010/main" val="1687485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932E-AEFA-3360-B22D-51CA69CAFD7A}"/>
              </a:ext>
            </a:extLst>
          </p:cNvPr>
          <p:cNvSpPr>
            <a:spLocks noGrp="1"/>
          </p:cNvSpPr>
          <p:nvPr>
            <p:ph type="title"/>
          </p:nvPr>
        </p:nvSpPr>
        <p:spPr/>
        <p:txBody>
          <a:bodyPr>
            <a:normAutofit/>
          </a:bodyPr>
          <a:lstStyle/>
          <a:p>
            <a:r>
              <a:rPr lang="en-US" sz="3600" dirty="0"/>
              <a:t>The failed conditions of unqualified grids are highlighted with different color circles.</a:t>
            </a:r>
          </a:p>
        </p:txBody>
      </p:sp>
      <p:pic>
        <p:nvPicPr>
          <p:cNvPr id="6" name="Content Placeholder 5">
            <a:extLst>
              <a:ext uri="{FF2B5EF4-FFF2-40B4-BE49-F238E27FC236}">
                <a16:creationId xmlns:a16="http://schemas.microsoft.com/office/drawing/2014/main" id="{12FB0E24-ACD5-80C6-DC46-1DCC0836247E}"/>
              </a:ext>
            </a:extLst>
          </p:cNvPr>
          <p:cNvPicPr>
            <a:picLocks noGrp="1" noChangeAspect="1"/>
          </p:cNvPicPr>
          <p:nvPr>
            <p:ph idx="1"/>
          </p:nvPr>
        </p:nvPicPr>
        <p:blipFill>
          <a:blip r:embed="rId2"/>
          <a:stretch>
            <a:fillRect/>
          </a:stretch>
        </p:blipFill>
        <p:spPr>
          <a:xfrm>
            <a:off x="2981854" y="1821656"/>
            <a:ext cx="6228292" cy="4671219"/>
          </a:xfrm>
          <a:prstGeom prst="rect">
            <a:avLst/>
          </a:prstGeom>
        </p:spPr>
      </p:pic>
      <p:pic>
        <p:nvPicPr>
          <p:cNvPr id="7" name="Picture 6">
            <a:extLst>
              <a:ext uri="{FF2B5EF4-FFF2-40B4-BE49-F238E27FC236}">
                <a16:creationId xmlns:a16="http://schemas.microsoft.com/office/drawing/2014/main" id="{EC1A308C-D6D1-4BEE-EAF0-54FF1D224BBF}"/>
              </a:ext>
            </a:extLst>
          </p:cNvPr>
          <p:cNvPicPr>
            <a:picLocks noChangeAspect="1"/>
          </p:cNvPicPr>
          <p:nvPr/>
        </p:nvPicPr>
        <p:blipFill>
          <a:blip r:embed="rId3"/>
          <a:stretch>
            <a:fillRect/>
          </a:stretch>
        </p:blipFill>
        <p:spPr>
          <a:xfrm>
            <a:off x="9080500" y="5880100"/>
            <a:ext cx="3111500" cy="965200"/>
          </a:xfrm>
          <a:prstGeom prst="rect">
            <a:avLst/>
          </a:prstGeom>
        </p:spPr>
      </p:pic>
    </p:spTree>
    <p:extLst>
      <p:ext uri="{BB962C8B-B14F-4D97-AF65-F5344CB8AC3E}">
        <p14:creationId xmlns:p14="http://schemas.microsoft.com/office/powerpoint/2010/main" val="2789357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A8E3-FACB-CAC1-C735-5436E261208C}"/>
              </a:ext>
            </a:extLst>
          </p:cNvPr>
          <p:cNvSpPr>
            <a:spLocks noGrp="1"/>
          </p:cNvSpPr>
          <p:nvPr>
            <p:ph type="title"/>
          </p:nvPr>
        </p:nvSpPr>
        <p:spPr/>
        <p:txBody>
          <a:bodyPr>
            <a:normAutofit fontScale="90000"/>
          </a:bodyPr>
          <a:lstStyle/>
          <a:p>
            <a:r>
              <a:rPr lang="en-US" sz="4000" dirty="0"/>
              <a:t>Goal: Convert 3D lidar points into the calculation of the road edge. The BIG PICTURE of the process is shown below</a:t>
            </a:r>
          </a:p>
        </p:txBody>
      </p:sp>
      <p:sp>
        <p:nvSpPr>
          <p:cNvPr id="3" name="Content Placeholder 2">
            <a:extLst>
              <a:ext uri="{FF2B5EF4-FFF2-40B4-BE49-F238E27FC236}">
                <a16:creationId xmlns:a16="http://schemas.microsoft.com/office/drawing/2014/main" id="{A4EB9014-73DF-F05C-D0FD-F788101F3C0B}"/>
              </a:ext>
            </a:extLst>
          </p:cNvPr>
          <p:cNvSpPr>
            <a:spLocks noGrp="1"/>
          </p:cNvSpPr>
          <p:nvPr>
            <p:ph idx="1"/>
          </p:nvPr>
        </p:nvSpPr>
        <p:spPr>
          <a:xfrm>
            <a:off x="838200" y="5608351"/>
            <a:ext cx="10515600" cy="884524"/>
          </a:xfrm>
        </p:spPr>
        <p:txBody>
          <a:bodyPr/>
          <a:lstStyle/>
          <a:p>
            <a:r>
              <a:rPr lang="en-US" dirty="0"/>
              <a:t>Road edge: The edge of the pavement and the vegetation next to the road. </a:t>
            </a:r>
          </a:p>
        </p:txBody>
      </p:sp>
      <p:pic>
        <p:nvPicPr>
          <p:cNvPr id="4" name="Picture 3">
            <a:extLst>
              <a:ext uri="{FF2B5EF4-FFF2-40B4-BE49-F238E27FC236}">
                <a16:creationId xmlns:a16="http://schemas.microsoft.com/office/drawing/2014/main" id="{7AD88EE9-F865-8B07-0783-A77F63F899AE}"/>
              </a:ext>
            </a:extLst>
          </p:cNvPr>
          <p:cNvPicPr>
            <a:picLocks noChangeAspect="1"/>
          </p:cNvPicPr>
          <p:nvPr/>
        </p:nvPicPr>
        <p:blipFill>
          <a:blip r:embed="rId2"/>
          <a:stretch>
            <a:fillRect/>
          </a:stretch>
        </p:blipFill>
        <p:spPr>
          <a:xfrm>
            <a:off x="941421" y="2630335"/>
            <a:ext cx="10309158" cy="1597330"/>
          </a:xfrm>
          <a:prstGeom prst="rect">
            <a:avLst/>
          </a:prstGeom>
        </p:spPr>
      </p:pic>
      <p:sp>
        <p:nvSpPr>
          <p:cNvPr id="5" name="TextBox 4">
            <a:extLst>
              <a:ext uri="{FF2B5EF4-FFF2-40B4-BE49-F238E27FC236}">
                <a16:creationId xmlns:a16="http://schemas.microsoft.com/office/drawing/2014/main" id="{1F9F9FC1-AEEB-7202-C476-6B3ECDA6AE16}"/>
              </a:ext>
            </a:extLst>
          </p:cNvPr>
          <p:cNvSpPr txBox="1"/>
          <p:nvPr/>
        </p:nvSpPr>
        <p:spPr>
          <a:xfrm>
            <a:off x="8449936" y="4227665"/>
            <a:ext cx="2313544" cy="261610"/>
          </a:xfrm>
          <a:prstGeom prst="rect">
            <a:avLst/>
          </a:prstGeom>
          <a:noFill/>
        </p:spPr>
        <p:txBody>
          <a:bodyPr wrap="square" rtlCol="0">
            <a:spAutoFit/>
          </a:bodyPr>
          <a:lstStyle/>
          <a:p>
            <a:r>
              <a:rPr lang="en-US" sz="1100" dirty="0"/>
              <a:t>Right Boundary Points = Road Edge</a:t>
            </a:r>
          </a:p>
        </p:txBody>
      </p:sp>
    </p:spTree>
    <p:extLst>
      <p:ext uri="{BB962C8B-B14F-4D97-AF65-F5344CB8AC3E}">
        <p14:creationId xmlns:p14="http://schemas.microsoft.com/office/powerpoint/2010/main" val="3785218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6917-F2B7-ACC2-6CC0-1189C7D4FEA2}"/>
              </a:ext>
            </a:extLst>
          </p:cNvPr>
          <p:cNvSpPr>
            <a:spLocks noGrp="1"/>
          </p:cNvSpPr>
          <p:nvPr>
            <p:ph type="title"/>
          </p:nvPr>
        </p:nvSpPr>
        <p:spPr/>
        <p:txBody>
          <a:bodyPr>
            <a:normAutofit/>
          </a:bodyPr>
          <a:lstStyle/>
          <a:p>
            <a:r>
              <a:rPr lang="en-US" sz="3600" dirty="0"/>
              <a:t>Recalculate the driven path grids from the qualified grids for further analysis.</a:t>
            </a:r>
          </a:p>
        </p:txBody>
      </p:sp>
      <p:pic>
        <p:nvPicPr>
          <p:cNvPr id="6" name="Content Placeholder 5">
            <a:extLst>
              <a:ext uri="{FF2B5EF4-FFF2-40B4-BE49-F238E27FC236}">
                <a16:creationId xmlns:a16="http://schemas.microsoft.com/office/drawing/2014/main" id="{BB83292F-9784-B870-9BED-9EED0313210C}"/>
              </a:ext>
            </a:extLst>
          </p:cNvPr>
          <p:cNvPicPr>
            <a:picLocks noGrp="1" noChangeAspect="1"/>
          </p:cNvPicPr>
          <p:nvPr>
            <p:ph idx="1"/>
          </p:nvPr>
        </p:nvPicPr>
        <p:blipFill>
          <a:blip r:embed="rId2"/>
          <a:stretch>
            <a:fillRect/>
          </a:stretch>
        </p:blipFill>
        <p:spPr>
          <a:xfrm>
            <a:off x="2877608" y="1690688"/>
            <a:ext cx="6152092" cy="4614069"/>
          </a:xfrm>
          <a:prstGeom prst="rect">
            <a:avLst/>
          </a:prstGeom>
        </p:spPr>
      </p:pic>
      <p:pic>
        <p:nvPicPr>
          <p:cNvPr id="7" name="Picture 6">
            <a:extLst>
              <a:ext uri="{FF2B5EF4-FFF2-40B4-BE49-F238E27FC236}">
                <a16:creationId xmlns:a16="http://schemas.microsoft.com/office/drawing/2014/main" id="{E0CD6541-D263-D309-22DC-65AA1B8B0F97}"/>
              </a:ext>
            </a:extLst>
          </p:cNvPr>
          <p:cNvPicPr>
            <a:picLocks noChangeAspect="1"/>
          </p:cNvPicPr>
          <p:nvPr/>
        </p:nvPicPr>
        <p:blipFill>
          <a:blip r:embed="rId3"/>
          <a:stretch>
            <a:fillRect/>
          </a:stretch>
        </p:blipFill>
        <p:spPr>
          <a:xfrm>
            <a:off x="9029700" y="5892800"/>
            <a:ext cx="3111500" cy="965200"/>
          </a:xfrm>
          <a:prstGeom prst="rect">
            <a:avLst/>
          </a:prstGeom>
        </p:spPr>
      </p:pic>
    </p:spTree>
    <p:extLst>
      <p:ext uri="{BB962C8B-B14F-4D97-AF65-F5344CB8AC3E}">
        <p14:creationId xmlns:p14="http://schemas.microsoft.com/office/powerpoint/2010/main" val="114542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BF4C2-3AF4-E10E-F7BD-1A14A707F47B}"/>
              </a:ext>
            </a:extLst>
          </p:cNvPr>
          <p:cNvSpPr>
            <a:spLocks noGrp="1"/>
          </p:cNvSpPr>
          <p:nvPr>
            <p:ph type="title"/>
          </p:nvPr>
        </p:nvSpPr>
        <p:spPr>
          <a:xfrm>
            <a:off x="513317" y="0"/>
            <a:ext cx="10515600" cy="1325563"/>
          </a:xfrm>
        </p:spPr>
        <p:txBody>
          <a:bodyPr/>
          <a:lstStyle/>
          <a:p>
            <a:r>
              <a:rPr lang="en-US" dirty="0"/>
              <a:t>Grid Voting</a:t>
            </a:r>
          </a:p>
        </p:txBody>
      </p:sp>
      <p:pic>
        <p:nvPicPr>
          <p:cNvPr id="4" name="Content Placeholder 3">
            <a:extLst>
              <a:ext uri="{FF2B5EF4-FFF2-40B4-BE49-F238E27FC236}">
                <a16:creationId xmlns:a16="http://schemas.microsoft.com/office/drawing/2014/main" id="{74627B9C-6FD0-151B-437A-679CD1CBDF74}"/>
              </a:ext>
            </a:extLst>
          </p:cNvPr>
          <p:cNvPicPr>
            <a:picLocks noGrp="1" noChangeAspect="1"/>
          </p:cNvPicPr>
          <p:nvPr>
            <p:ph idx="1"/>
          </p:nvPr>
        </p:nvPicPr>
        <p:blipFill>
          <a:blip r:embed="rId2"/>
          <a:stretch>
            <a:fillRect/>
          </a:stretch>
        </p:blipFill>
        <p:spPr>
          <a:xfrm>
            <a:off x="2482368" y="950027"/>
            <a:ext cx="8297167" cy="5795394"/>
          </a:xfrm>
          <a:prstGeom prst="rect">
            <a:avLst/>
          </a:prstGeom>
        </p:spPr>
      </p:pic>
    </p:spTree>
    <p:extLst>
      <p:ext uri="{BB962C8B-B14F-4D97-AF65-F5344CB8AC3E}">
        <p14:creationId xmlns:p14="http://schemas.microsoft.com/office/powerpoint/2010/main" val="2911059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B007-B38B-06AD-2DB0-E1BBD5F7C8AC}"/>
              </a:ext>
            </a:extLst>
          </p:cNvPr>
          <p:cNvSpPr>
            <a:spLocks noGrp="1"/>
          </p:cNvSpPr>
          <p:nvPr>
            <p:ph type="title"/>
          </p:nvPr>
        </p:nvSpPr>
        <p:spPr>
          <a:xfrm>
            <a:off x="525684" y="295677"/>
            <a:ext cx="10515600" cy="1325563"/>
          </a:xfrm>
        </p:spPr>
        <p:txBody>
          <a:bodyPr>
            <a:noAutofit/>
          </a:bodyPr>
          <a:lstStyle/>
          <a:p>
            <a:r>
              <a:rPr lang="en-US" sz="2400" dirty="0"/>
              <a:t>Plane fitting of a driven path grid (standard deviation in z-error = 0.02 m and angle deviation = 5.03 degrees) and a grid with a standard deviation of 0.12 m, with an angle deviation (the angle between the green and unit vector of [0 0 1]) ) of 3.2 degrees.</a:t>
            </a:r>
          </a:p>
        </p:txBody>
      </p:sp>
      <p:pic>
        <p:nvPicPr>
          <p:cNvPr id="4" name="Content Placeholder 3">
            <a:extLst>
              <a:ext uri="{FF2B5EF4-FFF2-40B4-BE49-F238E27FC236}">
                <a16:creationId xmlns:a16="http://schemas.microsoft.com/office/drawing/2014/main" id="{FA691AF4-2D69-DF2F-4DE7-5F560392DDD2}"/>
              </a:ext>
            </a:extLst>
          </p:cNvPr>
          <p:cNvPicPr>
            <a:picLocks noGrp="1" noChangeAspect="1"/>
          </p:cNvPicPr>
          <p:nvPr>
            <p:ph idx="1"/>
          </p:nvPr>
        </p:nvPicPr>
        <p:blipFill>
          <a:blip r:embed="rId2"/>
          <a:stretch>
            <a:fillRect/>
          </a:stretch>
        </p:blipFill>
        <p:spPr>
          <a:xfrm>
            <a:off x="5961759" y="1621240"/>
            <a:ext cx="5801784" cy="4351338"/>
          </a:xfrm>
          <a:prstGeom prst="rect">
            <a:avLst/>
          </a:prstGeom>
        </p:spPr>
      </p:pic>
      <p:pic>
        <p:nvPicPr>
          <p:cNvPr id="5" name="Picture 4">
            <a:extLst>
              <a:ext uri="{FF2B5EF4-FFF2-40B4-BE49-F238E27FC236}">
                <a16:creationId xmlns:a16="http://schemas.microsoft.com/office/drawing/2014/main" id="{7881B931-729B-FDE6-E079-A794103E6A9E}"/>
              </a:ext>
            </a:extLst>
          </p:cNvPr>
          <p:cNvPicPr>
            <a:picLocks noChangeAspect="1"/>
          </p:cNvPicPr>
          <p:nvPr/>
        </p:nvPicPr>
        <p:blipFill>
          <a:blip r:embed="rId3"/>
          <a:stretch>
            <a:fillRect/>
          </a:stretch>
        </p:blipFill>
        <p:spPr>
          <a:xfrm>
            <a:off x="292608" y="1710695"/>
            <a:ext cx="5803392" cy="4352544"/>
          </a:xfrm>
          <a:prstGeom prst="rect">
            <a:avLst/>
          </a:prstGeom>
        </p:spPr>
      </p:pic>
      <p:pic>
        <p:nvPicPr>
          <p:cNvPr id="3" name="Picture 2">
            <a:extLst>
              <a:ext uri="{FF2B5EF4-FFF2-40B4-BE49-F238E27FC236}">
                <a16:creationId xmlns:a16="http://schemas.microsoft.com/office/drawing/2014/main" id="{23071785-5BF9-F86C-2005-96FABA7BC4BE}"/>
              </a:ext>
            </a:extLst>
          </p:cNvPr>
          <p:cNvPicPr>
            <a:picLocks noChangeAspect="1"/>
          </p:cNvPicPr>
          <p:nvPr/>
        </p:nvPicPr>
        <p:blipFill>
          <a:blip r:embed="rId4"/>
          <a:stretch>
            <a:fillRect/>
          </a:stretch>
        </p:blipFill>
        <p:spPr>
          <a:xfrm>
            <a:off x="8371526" y="5957734"/>
            <a:ext cx="2882900" cy="876300"/>
          </a:xfrm>
          <a:prstGeom prst="rect">
            <a:avLst/>
          </a:prstGeom>
        </p:spPr>
      </p:pic>
    </p:spTree>
    <p:extLst>
      <p:ext uri="{BB962C8B-B14F-4D97-AF65-F5344CB8AC3E}">
        <p14:creationId xmlns:p14="http://schemas.microsoft.com/office/powerpoint/2010/main" val="1785871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3CBC-2937-5D55-9D40-38972B084DC2}"/>
              </a:ext>
            </a:extLst>
          </p:cNvPr>
          <p:cNvSpPr>
            <a:spLocks noGrp="1"/>
          </p:cNvSpPr>
          <p:nvPr>
            <p:ph type="title"/>
          </p:nvPr>
        </p:nvSpPr>
        <p:spPr>
          <a:xfrm>
            <a:off x="838200" y="422998"/>
            <a:ext cx="10515600" cy="1325563"/>
          </a:xfrm>
        </p:spPr>
        <p:txBody>
          <a:bodyPr>
            <a:noAutofit/>
          </a:bodyPr>
          <a:lstStyle/>
          <a:p>
            <a:r>
              <a:rPr lang="en-US" sz="2000" dirty="0"/>
              <a:t>Grid Condition: Find the standard deviations of the z-errors for all qualified grids by fitting a plane and compare these standard deviations with those of the grids in the driven path to determine a suitable standard deviation threshold. This comparison has been done for multiple datasets with the same grid size. </a:t>
            </a:r>
            <a:endParaRPr lang="en-US" sz="2000" dirty="0">
              <a:solidFill>
                <a:srgbClr val="FF0000"/>
              </a:solidFill>
            </a:endParaRPr>
          </a:p>
        </p:txBody>
      </p:sp>
      <p:pic>
        <p:nvPicPr>
          <p:cNvPr id="5" name="Picture 4">
            <a:extLst>
              <a:ext uri="{FF2B5EF4-FFF2-40B4-BE49-F238E27FC236}">
                <a16:creationId xmlns:a16="http://schemas.microsoft.com/office/drawing/2014/main" id="{E715458C-12A3-A03D-1D64-55AB4521A52C}"/>
              </a:ext>
            </a:extLst>
          </p:cNvPr>
          <p:cNvPicPr>
            <a:picLocks noChangeAspect="1"/>
          </p:cNvPicPr>
          <p:nvPr/>
        </p:nvPicPr>
        <p:blipFill>
          <a:blip r:embed="rId2"/>
          <a:stretch>
            <a:fillRect/>
          </a:stretch>
        </p:blipFill>
        <p:spPr>
          <a:xfrm>
            <a:off x="292608" y="1895822"/>
            <a:ext cx="5803392" cy="4352544"/>
          </a:xfrm>
          <a:prstGeom prst="rect">
            <a:avLst/>
          </a:prstGeom>
        </p:spPr>
      </p:pic>
      <p:pic>
        <p:nvPicPr>
          <p:cNvPr id="13" name="Content Placeholder 12">
            <a:extLst>
              <a:ext uri="{FF2B5EF4-FFF2-40B4-BE49-F238E27FC236}">
                <a16:creationId xmlns:a16="http://schemas.microsoft.com/office/drawing/2014/main" id="{819A8814-6D52-78CA-F536-997322964D98}"/>
              </a:ext>
            </a:extLst>
          </p:cNvPr>
          <p:cNvPicPr>
            <a:picLocks noGrp="1" noChangeAspect="1"/>
          </p:cNvPicPr>
          <p:nvPr>
            <p:ph idx="1"/>
          </p:nvPr>
        </p:nvPicPr>
        <p:blipFill>
          <a:blip r:embed="rId3"/>
          <a:stretch>
            <a:fillRect/>
          </a:stretch>
        </p:blipFill>
        <p:spPr>
          <a:xfrm>
            <a:off x="5847909" y="1822387"/>
            <a:ext cx="5801784" cy="4351338"/>
          </a:xfrm>
          <a:prstGeom prst="rect">
            <a:avLst/>
          </a:prstGeom>
        </p:spPr>
      </p:pic>
      <p:sp>
        <p:nvSpPr>
          <p:cNvPr id="6" name="TextBox 5">
            <a:extLst>
              <a:ext uri="{FF2B5EF4-FFF2-40B4-BE49-F238E27FC236}">
                <a16:creationId xmlns:a16="http://schemas.microsoft.com/office/drawing/2014/main" id="{A898349B-4D03-7EA6-3D8C-CA2804B927F2}"/>
              </a:ext>
            </a:extLst>
          </p:cNvPr>
          <p:cNvSpPr txBox="1"/>
          <p:nvPr/>
        </p:nvSpPr>
        <p:spPr>
          <a:xfrm>
            <a:off x="8305304" y="2661693"/>
            <a:ext cx="2322691" cy="830997"/>
          </a:xfrm>
          <a:prstGeom prst="rect">
            <a:avLst/>
          </a:prstGeom>
          <a:noFill/>
        </p:spPr>
        <p:txBody>
          <a:bodyPr wrap="square">
            <a:spAutoFit/>
          </a:bodyPr>
          <a:lstStyle/>
          <a:p>
            <a:r>
              <a:rPr lang="en-US" sz="1200" dirty="0"/>
              <a:t>The orange and blue bins correspond to the standard deviations of the driven path and all the grids, respectively. </a:t>
            </a:r>
          </a:p>
        </p:txBody>
      </p:sp>
      <p:sp>
        <p:nvSpPr>
          <p:cNvPr id="8" name="TextBox 7">
            <a:extLst>
              <a:ext uri="{FF2B5EF4-FFF2-40B4-BE49-F238E27FC236}">
                <a16:creationId xmlns:a16="http://schemas.microsoft.com/office/drawing/2014/main" id="{36907AFB-EA4F-8418-AF50-C53B98466627}"/>
              </a:ext>
            </a:extLst>
          </p:cNvPr>
          <p:cNvSpPr txBox="1"/>
          <p:nvPr/>
        </p:nvSpPr>
        <p:spPr>
          <a:xfrm>
            <a:off x="1136529" y="2562539"/>
            <a:ext cx="1939022" cy="1015663"/>
          </a:xfrm>
          <a:prstGeom prst="rect">
            <a:avLst/>
          </a:prstGeom>
          <a:noFill/>
        </p:spPr>
        <p:txBody>
          <a:bodyPr wrap="square">
            <a:spAutoFit/>
          </a:bodyPr>
          <a:lstStyle/>
          <a:p>
            <a:r>
              <a:rPr lang="en-US" sz="1200" dirty="0"/>
              <a:t>The standard deviations enclosed in green circles are the standard deviations of the driven path</a:t>
            </a:r>
          </a:p>
        </p:txBody>
      </p:sp>
      <p:sp>
        <p:nvSpPr>
          <p:cNvPr id="10" name="TextBox 9">
            <a:extLst>
              <a:ext uri="{FF2B5EF4-FFF2-40B4-BE49-F238E27FC236}">
                <a16:creationId xmlns:a16="http://schemas.microsoft.com/office/drawing/2014/main" id="{A69B075B-9CCB-5A2F-D46E-250FD4BF96AB}"/>
              </a:ext>
            </a:extLst>
          </p:cNvPr>
          <p:cNvSpPr txBox="1"/>
          <p:nvPr/>
        </p:nvSpPr>
        <p:spPr>
          <a:xfrm>
            <a:off x="7283608" y="4533246"/>
            <a:ext cx="4366085" cy="738664"/>
          </a:xfrm>
          <a:prstGeom prst="rect">
            <a:avLst/>
          </a:prstGeom>
          <a:noFill/>
        </p:spPr>
        <p:txBody>
          <a:bodyPr wrap="square">
            <a:spAutoFit/>
          </a:bodyPr>
          <a:lstStyle/>
          <a:p>
            <a:r>
              <a:rPr lang="en-US" sz="1050" dirty="0"/>
              <a:t>Initially, the standard deviation threshold is selected by choosing 3-5 standard deviations above the mean of the standard deviations of the driven path grids. Later, the threshold is slightly adjusted manually to find the most suitable value.</a:t>
            </a:r>
          </a:p>
        </p:txBody>
      </p:sp>
      <p:pic>
        <p:nvPicPr>
          <p:cNvPr id="14" name="Picture 13">
            <a:extLst>
              <a:ext uri="{FF2B5EF4-FFF2-40B4-BE49-F238E27FC236}">
                <a16:creationId xmlns:a16="http://schemas.microsoft.com/office/drawing/2014/main" id="{7A2B078F-92E3-9994-591C-4D3846E829F2}"/>
              </a:ext>
            </a:extLst>
          </p:cNvPr>
          <p:cNvPicPr>
            <a:picLocks noChangeAspect="1"/>
          </p:cNvPicPr>
          <p:nvPr/>
        </p:nvPicPr>
        <p:blipFill>
          <a:blip r:embed="rId4"/>
          <a:stretch>
            <a:fillRect/>
          </a:stretch>
        </p:blipFill>
        <p:spPr>
          <a:xfrm>
            <a:off x="9310255" y="6018740"/>
            <a:ext cx="2759190" cy="838697"/>
          </a:xfrm>
          <a:prstGeom prst="rect">
            <a:avLst/>
          </a:prstGeom>
        </p:spPr>
      </p:pic>
    </p:spTree>
    <p:extLst>
      <p:ext uri="{BB962C8B-B14F-4D97-AF65-F5344CB8AC3E}">
        <p14:creationId xmlns:p14="http://schemas.microsoft.com/office/powerpoint/2010/main" val="441274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B007-B38B-06AD-2DB0-E1BBD5F7C8AC}"/>
              </a:ext>
            </a:extLst>
          </p:cNvPr>
          <p:cNvSpPr>
            <a:spLocks noGrp="1"/>
          </p:cNvSpPr>
          <p:nvPr>
            <p:ph type="title"/>
          </p:nvPr>
        </p:nvSpPr>
        <p:spPr/>
        <p:txBody>
          <a:bodyPr>
            <a:noAutofit/>
          </a:bodyPr>
          <a:lstStyle/>
          <a:p>
            <a:r>
              <a:rPr lang="en-US" sz="2400" dirty="0"/>
              <a:t>Plane fitting of a driven path grid (standard deviation in z-error = 0.02 m and angle deviation = 5.03 degrees) and a grid with a standard deviation of 0.07 m, with an angle deviation of 10.29 degrees (the angle between the green vector and the unit vector [0 0 1]).</a:t>
            </a:r>
          </a:p>
        </p:txBody>
      </p:sp>
      <p:pic>
        <p:nvPicPr>
          <p:cNvPr id="4" name="Content Placeholder 3">
            <a:extLst>
              <a:ext uri="{FF2B5EF4-FFF2-40B4-BE49-F238E27FC236}">
                <a16:creationId xmlns:a16="http://schemas.microsoft.com/office/drawing/2014/main" id="{538C5971-593C-A00A-99C9-17DA88174C01}"/>
              </a:ext>
            </a:extLst>
          </p:cNvPr>
          <p:cNvPicPr>
            <a:picLocks noGrp="1" noChangeAspect="1"/>
          </p:cNvPicPr>
          <p:nvPr>
            <p:ph idx="1"/>
          </p:nvPr>
        </p:nvPicPr>
        <p:blipFill>
          <a:blip r:embed="rId2"/>
          <a:stretch>
            <a:fillRect/>
          </a:stretch>
        </p:blipFill>
        <p:spPr>
          <a:xfrm>
            <a:off x="162241" y="1826677"/>
            <a:ext cx="5801784" cy="4351338"/>
          </a:xfrm>
          <a:prstGeom prst="rect">
            <a:avLst/>
          </a:prstGeom>
        </p:spPr>
      </p:pic>
      <p:pic>
        <p:nvPicPr>
          <p:cNvPr id="5" name="Picture 4">
            <a:extLst>
              <a:ext uri="{FF2B5EF4-FFF2-40B4-BE49-F238E27FC236}">
                <a16:creationId xmlns:a16="http://schemas.microsoft.com/office/drawing/2014/main" id="{00ACA2EC-640E-3A41-9CB8-67884A397004}"/>
              </a:ext>
            </a:extLst>
          </p:cNvPr>
          <p:cNvPicPr>
            <a:picLocks noChangeAspect="1"/>
          </p:cNvPicPr>
          <p:nvPr/>
        </p:nvPicPr>
        <p:blipFill>
          <a:blip r:embed="rId3"/>
          <a:stretch>
            <a:fillRect/>
          </a:stretch>
        </p:blipFill>
        <p:spPr>
          <a:xfrm>
            <a:off x="5712666" y="1762904"/>
            <a:ext cx="5803392" cy="4352544"/>
          </a:xfrm>
          <a:prstGeom prst="rect">
            <a:avLst/>
          </a:prstGeom>
        </p:spPr>
      </p:pic>
      <p:pic>
        <p:nvPicPr>
          <p:cNvPr id="3" name="Picture 2">
            <a:extLst>
              <a:ext uri="{FF2B5EF4-FFF2-40B4-BE49-F238E27FC236}">
                <a16:creationId xmlns:a16="http://schemas.microsoft.com/office/drawing/2014/main" id="{3BC42A72-BED5-9DD7-7C76-3B51868530B5}"/>
              </a:ext>
            </a:extLst>
          </p:cNvPr>
          <p:cNvPicPr>
            <a:picLocks noChangeAspect="1"/>
          </p:cNvPicPr>
          <p:nvPr/>
        </p:nvPicPr>
        <p:blipFill>
          <a:blip r:embed="rId4"/>
          <a:stretch>
            <a:fillRect/>
          </a:stretch>
        </p:blipFill>
        <p:spPr>
          <a:xfrm>
            <a:off x="8989043" y="5981700"/>
            <a:ext cx="2882900" cy="876300"/>
          </a:xfrm>
          <a:prstGeom prst="rect">
            <a:avLst/>
          </a:prstGeom>
        </p:spPr>
      </p:pic>
    </p:spTree>
    <p:extLst>
      <p:ext uri="{BB962C8B-B14F-4D97-AF65-F5344CB8AC3E}">
        <p14:creationId xmlns:p14="http://schemas.microsoft.com/office/powerpoint/2010/main" val="5006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DAEC-F625-EC0C-ADFB-30FE82E0F88E}"/>
              </a:ext>
            </a:extLst>
          </p:cNvPr>
          <p:cNvSpPr>
            <a:spLocks noGrp="1"/>
          </p:cNvSpPr>
          <p:nvPr>
            <p:ph type="title"/>
          </p:nvPr>
        </p:nvSpPr>
        <p:spPr>
          <a:xfrm>
            <a:off x="838200" y="446148"/>
            <a:ext cx="10515600" cy="1325563"/>
          </a:xfrm>
        </p:spPr>
        <p:txBody>
          <a:bodyPr>
            <a:noAutofit/>
          </a:bodyPr>
          <a:lstStyle/>
          <a:p>
            <a:r>
              <a:rPr lang="en-US" sz="2000" dirty="0"/>
              <a:t>Grid Condition: Find the angles between the unit normal vectors of the fitted planes and the vertical vector ([0 0 1]) for qualified grids and compare these angles with those of the grids in the driven path to determine a suitable theta threshold. This comparison has been conducted for multiple datasets with the same grid size. </a:t>
            </a:r>
          </a:p>
        </p:txBody>
      </p:sp>
      <p:pic>
        <p:nvPicPr>
          <p:cNvPr id="4" name="Content Placeholder 3">
            <a:extLst>
              <a:ext uri="{FF2B5EF4-FFF2-40B4-BE49-F238E27FC236}">
                <a16:creationId xmlns:a16="http://schemas.microsoft.com/office/drawing/2014/main" id="{5ABBAC4B-F345-F0C1-DA1B-23BC06252890}"/>
              </a:ext>
            </a:extLst>
          </p:cNvPr>
          <p:cNvPicPr>
            <a:picLocks noGrp="1" noChangeAspect="1"/>
          </p:cNvPicPr>
          <p:nvPr>
            <p:ph idx="1"/>
          </p:nvPr>
        </p:nvPicPr>
        <p:blipFill>
          <a:blip r:embed="rId2"/>
          <a:stretch>
            <a:fillRect/>
          </a:stretch>
        </p:blipFill>
        <p:spPr>
          <a:xfrm>
            <a:off x="167450" y="1771711"/>
            <a:ext cx="5801784" cy="4351338"/>
          </a:xfrm>
          <a:prstGeom prst="rect">
            <a:avLst/>
          </a:prstGeom>
        </p:spPr>
      </p:pic>
      <p:sp>
        <p:nvSpPr>
          <p:cNvPr id="6" name="TextBox 5">
            <a:extLst>
              <a:ext uri="{FF2B5EF4-FFF2-40B4-BE49-F238E27FC236}">
                <a16:creationId xmlns:a16="http://schemas.microsoft.com/office/drawing/2014/main" id="{80707FF3-26B5-6730-828E-2FA7EB82C3BD}"/>
              </a:ext>
            </a:extLst>
          </p:cNvPr>
          <p:cNvSpPr txBox="1"/>
          <p:nvPr/>
        </p:nvSpPr>
        <p:spPr>
          <a:xfrm>
            <a:off x="1042061" y="2310555"/>
            <a:ext cx="2734293" cy="646331"/>
          </a:xfrm>
          <a:prstGeom prst="rect">
            <a:avLst/>
          </a:prstGeom>
          <a:noFill/>
        </p:spPr>
        <p:txBody>
          <a:bodyPr wrap="square">
            <a:spAutoFit/>
          </a:bodyPr>
          <a:lstStyle/>
          <a:p>
            <a:r>
              <a:rPr lang="en-US" sz="1200" dirty="0"/>
              <a:t>The angle deviations enclosed in green circles are the angle deviations of the driven path. </a:t>
            </a:r>
          </a:p>
        </p:txBody>
      </p:sp>
      <p:pic>
        <p:nvPicPr>
          <p:cNvPr id="7" name="Picture 6">
            <a:extLst>
              <a:ext uri="{FF2B5EF4-FFF2-40B4-BE49-F238E27FC236}">
                <a16:creationId xmlns:a16="http://schemas.microsoft.com/office/drawing/2014/main" id="{09EBF732-76C5-CB8B-E9D8-4BDD5F315862}"/>
              </a:ext>
            </a:extLst>
          </p:cNvPr>
          <p:cNvPicPr>
            <a:picLocks noChangeAspect="1"/>
          </p:cNvPicPr>
          <p:nvPr/>
        </p:nvPicPr>
        <p:blipFill>
          <a:blip r:embed="rId3"/>
          <a:stretch>
            <a:fillRect/>
          </a:stretch>
        </p:blipFill>
        <p:spPr>
          <a:xfrm>
            <a:off x="6021462" y="1771108"/>
            <a:ext cx="5803392" cy="4352544"/>
          </a:xfrm>
          <a:prstGeom prst="rect">
            <a:avLst/>
          </a:prstGeom>
        </p:spPr>
      </p:pic>
      <p:sp>
        <p:nvSpPr>
          <p:cNvPr id="9" name="TextBox 8">
            <a:extLst>
              <a:ext uri="{FF2B5EF4-FFF2-40B4-BE49-F238E27FC236}">
                <a16:creationId xmlns:a16="http://schemas.microsoft.com/office/drawing/2014/main" id="{F85CF92E-8231-8856-CE9A-F114738A7A1F}"/>
              </a:ext>
            </a:extLst>
          </p:cNvPr>
          <p:cNvSpPr txBox="1"/>
          <p:nvPr/>
        </p:nvSpPr>
        <p:spPr>
          <a:xfrm>
            <a:off x="7729689" y="4629330"/>
            <a:ext cx="4123705" cy="830997"/>
          </a:xfrm>
          <a:prstGeom prst="rect">
            <a:avLst/>
          </a:prstGeom>
          <a:noFill/>
        </p:spPr>
        <p:txBody>
          <a:bodyPr wrap="square">
            <a:spAutoFit/>
          </a:bodyPr>
          <a:lstStyle/>
          <a:p>
            <a:r>
              <a:rPr lang="en-US" sz="1200" dirty="0"/>
              <a:t>Initially, the angle deviation threshold is selected by choosing 3 standard deviations above the mean of the angle deviations of the driven path grids. Later, the threshold is slightly adjusted manually to find the most suitable value. </a:t>
            </a:r>
          </a:p>
        </p:txBody>
      </p:sp>
      <p:sp>
        <p:nvSpPr>
          <p:cNvPr id="11" name="TextBox 10">
            <a:extLst>
              <a:ext uri="{FF2B5EF4-FFF2-40B4-BE49-F238E27FC236}">
                <a16:creationId xmlns:a16="http://schemas.microsoft.com/office/drawing/2014/main" id="{30F6B4C2-68B1-3E81-5D5C-2073E0C1E4CC}"/>
              </a:ext>
            </a:extLst>
          </p:cNvPr>
          <p:cNvSpPr txBox="1"/>
          <p:nvPr/>
        </p:nvSpPr>
        <p:spPr>
          <a:xfrm>
            <a:off x="7763495" y="2310554"/>
            <a:ext cx="3922815" cy="646331"/>
          </a:xfrm>
          <a:prstGeom prst="rect">
            <a:avLst/>
          </a:prstGeom>
          <a:noFill/>
        </p:spPr>
        <p:txBody>
          <a:bodyPr wrap="square">
            <a:spAutoFit/>
          </a:bodyPr>
          <a:lstStyle/>
          <a:p>
            <a:r>
              <a:rPr lang="en-US" sz="1200" dirty="0"/>
              <a:t>The orange and blue bins correspond to the angle deviations of the driven path and all the grids, respectively. </a:t>
            </a:r>
          </a:p>
        </p:txBody>
      </p:sp>
      <p:pic>
        <p:nvPicPr>
          <p:cNvPr id="12" name="Picture 11">
            <a:extLst>
              <a:ext uri="{FF2B5EF4-FFF2-40B4-BE49-F238E27FC236}">
                <a16:creationId xmlns:a16="http://schemas.microsoft.com/office/drawing/2014/main" id="{912374FC-2FCC-CE1A-8FD8-A8B0EF952C66}"/>
              </a:ext>
            </a:extLst>
          </p:cNvPr>
          <p:cNvPicPr>
            <a:picLocks noChangeAspect="1"/>
          </p:cNvPicPr>
          <p:nvPr/>
        </p:nvPicPr>
        <p:blipFill>
          <a:blip r:embed="rId4"/>
          <a:stretch>
            <a:fillRect/>
          </a:stretch>
        </p:blipFill>
        <p:spPr>
          <a:xfrm>
            <a:off x="9141650" y="5981700"/>
            <a:ext cx="2882900" cy="876300"/>
          </a:xfrm>
          <a:prstGeom prst="rect">
            <a:avLst/>
          </a:prstGeom>
        </p:spPr>
      </p:pic>
    </p:spTree>
    <p:extLst>
      <p:ext uri="{BB962C8B-B14F-4D97-AF65-F5344CB8AC3E}">
        <p14:creationId xmlns:p14="http://schemas.microsoft.com/office/powerpoint/2010/main" val="335724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B0C00-30D6-1D2D-F508-BF1A3A423152}"/>
              </a:ext>
            </a:extLst>
          </p:cNvPr>
          <p:cNvSpPr>
            <a:spLocks noGrp="1"/>
          </p:cNvSpPr>
          <p:nvPr>
            <p:ph type="title"/>
          </p:nvPr>
        </p:nvSpPr>
        <p:spPr/>
        <p:txBody>
          <a:bodyPr>
            <a:noAutofit/>
          </a:bodyPr>
          <a:lstStyle/>
          <a:p>
            <a:r>
              <a:rPr lang="en-US" sz="3600" dirty="0"/>
              <a:t>Voting: The qualified grids are classified as drivable, non-drivable, and uncertain grids. </a:t>
            </a:r>
          </a:p>
        </p:txBody>
      </p:sp>
      <p:pic>
        <p:nvPicPr>
          <p:cNvPr id="4" name="Content Placeholder 3">
            <a:extLst>
              <a:ext uri="{FF2B5EF4-FFF2-40B4-BE49-F238E27FC236}">
                <a16:creationId xmlns:a16="http://schemas.microsoft.com/office/drawing/2014/main" id="{BEC13CD5-C873-7BAD-1C1B-EF82A81FED90}"/>
              </a:ext>
            </a:extLst>
          </p:cNvPr>
          <p:cNvPicPr>
            <a:picLocks noGrp="1" noChangeAspect="1"/>
          </p:cNvPicPr>
          <p:nvPr>
            <p:ph idx="1"/>
          </p:nvPr>
        </p:nvPicPr>
        <p:blipFill>
          <a:blip r:embed="rId2"/>
          <a:stretch>
            <a:fillRect/>
          </a:stretch>
        </p:blipFill>
        <p:spPr>
          <a:xfrm>
            <a:off x="3195108" y="1825625"/>
            <a:ext cx="5801784" cy="4351338"/>
          </a:xfrm>
          <a:prstGeom prst="rect">
            <a:avLst/>
          </a:prstGeom>
        </p:spPr>
      </p:pic>
      <p:pic>
        <p:nvPicPr>
          <p:cNvPr id="5" name="Picture 4">
            <a:extLst>
              <a:ext uri="{FF2B5EF4-FFF2-40B4-BE49-F238E27FC236}">
                <a16:creationId xmlns:a16="http://schemas.microsoft.com/office/drawing/2014/main" id="{C7D815E8-BAE9-C0E0-E755-320CB4E7FE3C}"/>
              </a:ext>
            </a:extLst>
          </p:cNvPr>
          <p:cNvPicPr>
            <a:picLocks noChangeAspect="1"/>
          </p:cNvPicPr>
          <p:nvPr/>
        </p:nvPicPr>
        <p:blipFill>
          <a:blip r:embed="rId3"/>
          <a:stretch>
            <a:fillRect/>
          </a:stretch>
        </p:blipFill>
        <p:spPr>
          <a:xfrm>
            <a:off x="8521700" y="5981700"/>
            <a:ext cx="2832100" cy="876300"/>
          </a:xfrm>
          <a:prstGeom prst="rect">
            <a:avLst/>
          </a:prstGeom>
        </p:spPr>
      </p:pic>
    </p:spTree>
    <p:extLst>
      <p:ext uri="{BB962C8B-B14F-4D97-AF65-F5344CB8AC3E}">
        <p14:creationId xmlns:p14="http://schemas.microsoft.com/office/powerpoint/2010/main" val="3484332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3778A-7B27-A917-8BD8-DFDAD392FFA4}"/>
              </a:ext>
            </a:extLst>
          </p:cNvPr>
          <p:cNvSpPr>
            <a:spLocks noGrp="1"/>
          </p:cNvSpPr>
          <p:nvPr>
            <p:ph type="title"/>
          </p:nvPr>
        </p:nvSpPr>
        <p:spPr>
          <a:xfrm>
            <a:off x="662342" y="139494"/>
            <a:ext cx="10515600" cy="1325563"/>
          </a:xfrm>
        </p:spPr>
        <p:txBody>
          <a:bodyPr/>
          <a:lstStyle/>
          <a:p>
            <a:r>
              <a:rPr lang="en-US" dirty="0"/>
              <a:t>Post Processing</a:t>
            </a:r>
          </a:p>
        </p:txBody>
      </p:sp>
      <p:pic>
        <p:nvPicPr>
          <p:cNvPr id="4" name="Content Placeholder 3">
            <a:extLst>
              <a:ext uri="{FF2B5EF4-FFF2-40B4-BE49-F238E27FC236}">
                <a16:creationId xmlns:a16="http://schemas.microsoft.com/office/drawing/2014/main" id="{2F590107-EFC4-A9AC-4E53-FB3C12F1B58F}"/>
              </a:ext>
            </a:extLst>
          </p:cNvPr>
          <p:cNvPicPr>
            <a:picLocks noGrp="1" noChangeAspect="1"/>
          </p:cNvPicPr>
          <p:nvPr>
            <p:ph idx="1"/>
          </p:nvPr>
        </p:nvPicPr>
        <p:blipFill>
          <a:blip r:embed="rId2"/>
          <a:stretch>
            <a:fillRect/>
          </a:stretch>
        </p:blipFill>
        <p:spPr>
          <a:xfrm>
            <a:off x="0" y="1465057"/>
            <a:ext cx="11667635" cy="4995120"/>
          </a:xfrm>
          <a:prstGeom prst="rect">
            <a:avLst/>
          </a:prstGeom>
        </p:spPr>
      </p:pic>
    </p:spTree>
    <p:extLst>
      <p:ext uri="{BB962C8B-B14F-4D97-AF65-F5344CB8AC3E}">
        <p14:creationId xmlns:p14="http://schemas.microsoft.com/office/powerpoint/2010/main" val="2327031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CCC9-6708-0187-A4F2-E479E46B1CD2}"/>
              </a:ext>
            </a:extLst>
          </p:cNvPr>
          <p:cNvSpPr>
            <a:spLocks noGrp="1"/>
          </p:cNvSpPr>
          <p:nvPr>
            <p:ph type="title"/>
          </p:nvPr>
        </p:nvSpPr>
        <p:spPr/>
        <p:txBody>
          <a:bodyPr>
            <a:normAutofit/>
          </a:bodyPr>
          <a:lstStyle/>
          <a:p>
            <a:r>
              <a:rPr lang="en-US" sz="4000" dirty="0"/>
              <a:t>The boundary points of qualified and unqualified grids</a:t>
            </a:r>
          </a:p>
        </p:txBody>
      </p:sp>
      <p:pic>
        <p:nvPicPr>
          <p:cNvPr id="4" name="Content Placeholder 3">
            <a:extLst>
              <a:ext uri="{FF2B5EF4-FFF2-40B4-BE49-F238E27FC236}">
                <a16:creationId xmlns:a16="http://schemas.microsoft.com/office/drawing/2014/main" id="{B001D0E1-F301-41F7-3698-1568A6D2E543}"/>
              </a:ext>
            </a:extLst>
          </p:cNvPr>
          <p:cNvPicPr>
            <a:picLocks noGrp="1" noChangeAspect="1"/>
          </p:cNvPicPr>
          <p:nvPr>
            <p:ph idx="1"/>
          </p:nvPr>
        </p:nvPicPr>
        <p:blipFill>
          <a:blip r:embed="rId2"/>
          <a:stretch>
            <a:fillRect/>
          </a:stretch>
        </p:blipFill>
        <p:spPr>
          <a:xfrm>
            <a:off x="3195108" y="1690688"/>
            <a:ext cx="5801784" cy="4351338"/>
          </a:xfrm>
          <a:prstGeom prst="rect">
            <a:avLst/>
          </a:prstGeom>
        </p:spPr>
      </p:pic>
      <p:pic>
        <p:nvPicPr>
          <p:cNvPr id="5" name="Picture 4">
            <a:extLst>
              <a:ext uri="{FF2B5EF4-FFF2-40B4-BE49-F238E27FC236}">
                <a16:creationId xmlns:a16="http://schemas.microsoft.com/office/drawing/2014/main" id="{9E5A18D1-D4EE-1E1B-69CB-10B32A8BE47E}"/>
              </a:ext>
            </a:extLst>
          </p:cNvPr>
          <p:cNvPicPr>
            <a:picLocks noChangeAspect="1"/>
          </p:cNvPicPr>
          <p:nvPr/>
        </p:nvPicPr>
        <p:blipFill>
          <a:blip r:embed="rId3"/>
          <a:stretch>
            <a:fillRect/>
          </a:stretch>
        </p:blipFill>
        <p:spPr>
          <a:xfrm>
            <a:off x="936172" y="5969000"/>
            <a:ext cx="2743200" cy="685800"/>
          </a:xfrm>
          <a:prstGeom prst="rect">
            <a:avLst/>
          </a:prstGeom>
        </p:spPr>
      </p:pic>
      <p:pic>
        <p:nvPicPr>
          <p:cNvPr id="6" name="Picture 5">
            <a:extLst>
              <a:ext uri="{FF2B5EF4-FFF2-40B4-BE49-F238E27FC236}">
                <a16:creationId xmlns:a16="http://schemas.microsoft.com/office/drawing/2014/main" id="{3450071C-5243-53E2-66AA-560D79117BDC}"/>
              </a:ext>
            </a:extLst>
          </p:cNvPr>
          <p:cNvPicPr>
            <a:picLocks noChangeAspect="1"/>
          </p:cNvPicPr>
          <p:nvPr/>
        </p:nvPicPr>
        <p:blipFill>
          <a:blip r:embed="rId4"/>
          <a:stretch>
            <a:fillRect/>
          </a:stretch>
        </p:blipFill>
        <p:spPr>
          <a:xfrm>
            <a:off x="9461500" y="5969000"/>
            <a:ext cx="1892300" cy="685800"/>
          </a:xfrm>
          <a:prstGeom prst="rect">
            <a:avLst/>
          </a:prstGeom>
        </p:spPr>
      </p:pic>
    </p:spTree>
    <p:extLst>
      <p:ext uri="{BB962C8B-B14F-4D97-AF65-F5344CB8AC3E}">
        <p14:creationId xmlns:p14="http://schemas.microsoft.com/office/powerpoint/2010/main" val="2003830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23E9-1DB2-B52C-A1B8-B1F8F7F0D4AE}"/>
              </a:ext>
            </a:extLst>
          </p:cNvPr>
          <p:cNvSpPr>
            <a:spLocks noGrp="1"/>
          </p:cNvSpPr>
          <p:nvPr>
            <p:ph type="title"/>
          </p:nvPr>
        </p:nvSpPr>
        <p:spPr/>
        <p:txBody>
          <a:bodyPr>
            <a:normAutofit/>
          </a:bodyPr>
          <a:lstStyle/>
          <a:p>
            <a:r>
              <a:rPr lang="en-US" sz="4000" dirty="0"/>
              <a:t>The boundary points of drivable and non-drivable grids</a:t>
            </a:r>
          </a:p>
        </p:txBody>
      </p:sp>
      <p:pic>
        <p:nvPicPr>
          <p:cNvPr id="4" name="Content Placeholder 3">
            <a:extLst>
              <a:ext uri="{FF2B5EF4-FFF2-40B4-BE49-F238E27FC236}">
                <a16:creationId xmlns:a16="http://schemas.microsoft.com/office/drawing/2014/main" id="{7C0F7D73-EFED-5F9F-7899-E5ED0730DB42}"/>
              </a:ext>
            </a:extLst>
          </p:cNvPr>
          <p:cNvPicPr>
            <a:picLocks noGrp="1" noChangeAspect="1"/>
          </p:cNvPicPr>
          <p:nvPr>
            <p:ph idx="1"/>
          </p:nvPr>
        </p:nvPicPr>
        <p:blipFill>
          <a:blip r:embed="rId2"/>
          <a:stretch>
            <a:fillRect/>
          </a:stretch>
        </p:blipFill>
        <p:spPr>
          <a:xfrm>
            <a:off x="3195108" y="1617662"/>
            <a:ext cx="5801784" cy="4351338"/>
          </a:xfrm>
          <a:prstGeom prst="rect">
            <a:avLst/>
          </a:prstGeom>
        </p:spPr>
      </p:pic>
      <p:pic>
        <p:nvPicPr>
          <p:cNvPr id="5" name="Picture 4">
            <a:extLst>
              <a:ext uri="{FF2B5EF4-FFF2-40B4-BE49-F238E27FC236}">
                <a16:creationId xmlns:a16="http://schemas.microsoft.com/office/drawing/2014/main" id="{E453BA39-E1E7-7426-29AD-88EF7ABAE8A5}"/>
              </a:ext>
            </a:extLst>
          </p:cNvPr>
          <p:cNvPicPr>
            <a:picLocks noChangeAspect="1"/>
          </p:cNvPicPr>
          <p:nvPr/>
        </p:nvPicPr>
        <p:blipFill>
          <a:blip r:embed="rId3"/>
          <a:stretch>
            <a:fillRect/>
          </a:stretch>
        </p:blipFill>
        <p:spPr>
          <a:xfrm>
            <a:off x="936172" y="5969000"/>
            <a:ext cx="2743200" cy="685800"/>
          </a:xfrm>
          <a:prstGeom prst="rect">
            <a:avLst/>
          </a:prstGeom>
        </p:spPr>
      </p:pic>
      <p:pic>
        <p:nvPicPr>
          <p:cNvPr id="6" name="Picture 5">
            <a:extLst>
              <a:ext uri="{FF2B5EF4-FFF2-40B4-BE49-F238E27FC236}">
                <a16:creationId xmlns:a16="http://schemas.microsoft.com/office/drawing/2014/main" id="{9C73F888-D040-363D-A1ED-EEEBA88EBBAA}"/>
              </a:ext>
            </a:extLst>
          </p:cNvPr>
          <p:cNvPicPr>
            <a:picLocks noChangeAspect="1"/>
          </p:cNvPicPr>
          <p:nvPr/>
        </p:nvPicPr>
        <p:blipFill>
          <a:blip r:embed="rId4"/>
          <a:stretch>
            <a:fillRect/>
          </a:stretch>
        </p:blipFill>
        <p:spPr>
          <a:xfrm>
            <a:off x="9461500" y="5969000"/>
            <a:ext cx="1892300" cy="685800"/>
          </a:xfrm>
          <a:prstGeom prst="rect">
            <a:avLst/>
          </a:prstGeom>
        </p:spPr>
      </p:pic>
    </p:spTree>
    <p:extLst>
      <p:ext uri="{BB962C8B-B14F-4D97-AF65-F5344CB8AC3E}">
        <p14:creationId xmlns:p14="http://schemas.microsoft.com/office/powerpoint/2010/main" val="653373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2C04-AFD3-95D1-1847-80E1474992CC}"/>
              </a:ext>
            </a:extLst>
          </p:cNvPr>
          <p:cNvSpPr>
            <a:spLocks noGrp="1"/>
          </p:cNvSpPr>
          <p:nvPr>
            <p:ph type="title"/>
          </p:nvPr>
        </p:nvSpPr>
        <p:spPr>
          <a:xfrm>
            <a:off x="239485" y="0"/>
            <a:ext cx="1574930" cy="1325563"/>
          </a:xfrm>
        </p:spPr>
        <p:txBody>
          <a:bodyPr>
            <a:normAutofit/>
          </a:bodyPr>
          <a:lstStyle/>
          <a:p>
            <a:r>
              <a:rPr lang="en-US" sz="2800" dirty="0"/>
              <a:t>Overview</a:t>
            </a:r>
          </a:p>
        </p:txBody>
      </p:sp>
      <p:pic>
        <p:nvPicPr>
          <p:cNvPr id="18" name="Content Placeholder 17">
            <a:extLst>
              <a:ext uri="{FF2B5EF4-FFF2-40B4-BE49-F238E27FC236}">
                <a16:creationId xmlns:a16="http://schemas.microsoft.com/office/drawing/2014/main" id="{FC665A0E-5B5B-AA4D-E878-D661D9325ECB}"/>
              </a:ext>
            </a:extLst>
          </p:cNvPr>
          <p:cNvPicPr>
            <a:picLocks noGrp="1" noChangeAspect="1"/>
          </p:cNvPicPr>
          <p:nvPr>
            <p:ph idx="1"/>
          </p:nvPr>
        </p:nvPicPr>
        <p:blipFill>
          <a:blip r:embed="rId2"/>
          <a:stretch>
            <a:fillRect/>
          </a:stretch>
        </p:blipFill>
        <p:spPr>
          <a:xfrm>
            <a:off x="1814415" y="118505"/>
            <a:ext cx="10138100" cy="6677551"/>
          </a:xfrm>
          <a:prstGeom prst="rect">
            <a:avLst/>
          </a:prstGeom>
        </p:spPr>
      </p:pic>
    </p:spTree>
    <p:extLst>
      <p:ext uri="{BB962C8B-B14F-4D97-AF65-F5344CB8AC3E}">
        <p14:creationId xmlns:p14="http://schemas.microsoft.com/office/powerpoint/2010/main" val="3013204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5773-412B-E057-5126-7FFE6F3B8687}"/>
              </a:ext>
            </a:extLst>
          </p:cNvPr>
          <p:cNvSpPr>
            <a:spLocks noGrp="1"/>
          </p:cNvSpPr>
          <p:nvPr>
            <p:ph type="title"/>
          </p:nvPr>
        </p:nvSpPr>
        <p:spPr/>
        <p:txBody>
          <a:bodyPr>
            <a:noAutofit/>
          </a:bodyPr>
          <a:lstStyle/>
          <a:p>
            <a:r>
              <a:rPr lang="en-US" sz="3200" dirty="0"/>
              <a:t>The boundary points of qualified and unqualified are removed from the boundary points of drivable and non-drivable to find the true boundary points</a:t>
            </a:r>
          </a:p>
        </p:txBody>
      </p:sp>
      <p:pic>
        <p:nvPicPr>
          <p:cNvPr id="4" name="Content Placeholder 3">
            <a:extLst>
              <a:ext uri="{FF2B5EF4-FFF2-40B4-BE49-F238E27FC236}">
                <a16:creationId xmlns:a16="http://schemas.microsoft.com/office/drawing/2014/main" id="{4476998E-8BEA-56B0-5968-37B0290BDF29}"/>
              </a:ext>
            </a:extLst>
          </p:cNvPr>
          <p:cNvPicPr>
            <a:picLocks noGrp="1" noChangeAspect="1"/>
          </p:cNvPicPr>
          <p:nvPr>
            <p:ph idx="1"/>
          </p:nvPr>
        </p:nvPicPr>
        <p:blipFill>
          <a:blip r:embed="rId2"/>
          <a:stretch>
            <a:fillRect/>
          </a:stretch>
        </p:blipFill>
        <p:spPr>
          <a:xfrm>
            <a:off x="3195108" y="1825625"/>
            <a:ext cx="5801784" cy="4351338"/>
          </a:xfrm>
          <a:prstGeom prst="rect">
            <a:avLst/>
          </a:prstGeom>
        </p:spPr>
      </p:pic>
      <p:pic>
        <p:nvPicPr>
          <p:cNvPr id="5" name="Picture 4">
            <a:extLst>
              <a:ext uri="{FF2B5EF4-FFF2-40B4-BE49-F238E27FC236}">
                <a16:creationId xmlns:a16="http://schemas.microsoft.com/office/drawing/2014/main" id="{FC0FA41C-8D13-3FB4-E466-0BDE0B32515C}"/>
              </a:ext>
            </a:extLst>
          </p:cNvPr>
          <p:cNvPicPr>
            <a:picLocks noChangeAspect="1"/>
          </p:cNvPicPr>
          <p:nvPr/>
        </p:nvPicPr>
        <p:blipFill>
          <a:blip r:embed="rId3"/>
          <a:stretch>
            <a:fillRect/>
          </a:stretch>
        </p:blipFill>
        <p:spPr>
          <a:xfrm>
            <a:off x="9440470" y="6149975"/>
            <a:ext cx="2146300" cy="685800"/>
          </a:xfrm>
          <a:prstGeom prst="rect">
            <a:avLst/>
          </a:prstGeom>
        </p:spPr>
      </p:pic>
    </p:spTree>
    <p:extLst>
      <p:ext uri="{BB962C8B-B14F-4D97-AF65-F5344CB8AC3E}">
        <p14:creationId xmlns:p14="http://schemas.microsoft.com/office/powerpoint/2010/main" val="621953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5907-28EB-1B23-0DC6-181B3208AD64}"/>
              </a:ext>
            </a:extLst>
          </p:cNvPr>
          <p:cNvSpPr>
            <a:spLocks noGrp="1"/>
          </p:cNvSpPr>
          <p:nvPr>
            <p:ph type="title"/>
          </p:nvPr>
        </p:nvSpPr>
        <p:spPr/>
        <p:txBody>
          <a:bodyPr/>
          <a:lstStyle/>
          <a:p>
            <a:r>
              <a:rPr lang="en-US" dirty="0"/>
              <a:t>The nearest boundary points are computed from the true boundary points</a:t>
            </a:r>
          </a:p>
        </p:txBody>
      </p:sp>
      <p:pic>
        <p:nvPicPr>
          <p:cNvPr id="4" name="Content Placeholder 3">
            <a:extLst>
              <a:ext uri="{FF2B5EF4-FFF2-40B4-BE49-F238E27FC236}">
                <a16:creationId xmlns:a16="http://schemas.microsoft.com/office/drawing/2014/main" id="{83DEDDCA-A2CC-33C1-8844-7A54C8A9D840}"/>
              </a:ext>
            </a:extLst>
          </p:cNvPr>
          <p:cNvPicPr>
            <a:picLocks noGrp="1" noChangeAspect="1"/>
          </p:cNvPicPr>
          <p:nvPr>
            <p:ph idx="1"/>
          </p:nvPr>
        </p:nvPicPr>
        <p:blipFill>
          <a:blip r:embed="rId2"/>
          <a:stretch>
            <a:fillRect/>
          </a:stretch>
        </p:blipFill>
        <p:spPr>
          <a:xfrm>
            <a:off x="3195108" y="1825625"/>
            <a:ext cx="5801784" cy="4351338"/>
          </a:xfrm>
          <a:prstGeom prst="rect">
            <a:avLst/>
          </a:prstGeom>
        </p:spPr>
      </p:pic>
      <p:pic>
        <p:nvPicPr>
          <p:cNvPr id="5" name="Picture 4">
            <a:extLst>
              <a:ext uri="{FF2B5EF4-FFF2-40B4-BE49-F238E27FC236}">
                <a16:creationId xmlns:a16="http://schemas.microsoft.com/office/drawing/2014/main" id="{629ACBC9-EB2A-287E-C428-E631EE4F9CC1}"/>
              </a:ext>
            </a:extLst>
          </p:cNvPr>
          <p:cNvPicPr>
            <a:picLocks noChangeAspect="1"/>
          </p:cNvPicPr>
          <p:nvPr/>
        </p:nvPicPr>
        <p:blipFill>
          <a:blip r:embed="rId3"/>
          <a:stretch>
            <a:fillRect/>
          </a:stretch>
        </p:blipFill>
        <p:spPr>
          <a:xfrm>
            <a:off x="9618600" y="6149975"/>
            <a:ext cx="2146300" cy="685800"/>
          </a:xfrm>
          <a:prstGeom prst="rect">
            <a:avLst/>
          </a:prstGeom>
        </p:spPr>
      </p:pic>
    </p:spTree>
    <p:extLst>
      <p:ext uri="{BB962C8B-B14F-4D97-AF65-F5344CB8AC3E}">
        <p14:creationId xmlns:p14="http://schemas.microsoft.com/office/powerpoint/2010/main" val="3477536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814B9-C0B1-CE34-3814-CAF25AEBC15A}"/>
              </a:ext>
            </a:extLst>
          </p:cNvPr>
          <p:cNvSpPr>
            <a:spLocks noGrp="1"/>
          </p:cNvSpPr>
          <p:nvPr>
            <p:ph type="title"/>
          </p:nvPr>
        </p:nvSpPr>
        <p:spPr/>
        <p:txBody>
          <a:bodyPr>
            <a:noAutofit/>
          </a:bodyPr>
          <a:lstStyle/>
          <a:p>
            <a:r>
              <a:rPr lang="en-US" sz="3200" dirty="0"/>
              <a:t>The nearest boundary points are separated into left and right boundary points. The right boundary points separate the pavement from the vegetation</a:t>
            </a:r>
          </a:p>
        </p:txBody>
      </p:sp>
      <p:pic>
        <p:nvPicPr>
          <p:cNvPr id="6" name="Content Placeholder 5">
            <a:extLst>
              <a:ext uri="{FF2B5EF4-FFF2-40B4-BE49-F238E27FC236}">
                <a16:creationId xmlns:a16="http://schemas.microsoft.com/office/drawing/2014/main" id="{A1378B00-77C2-F44A-D534-EE2739DC1EF8}"/>
              </a:ext>
            </a:extLst>
          </p:cNvPr>
          <p:cNvPicPr>
            <a:picLocks noGrp="1" noChangeAspect="1"/>
          </p:cNvPicPr>
          <p:nvPr>
            <p:ph sz="half" idx="1"/>
          </p:nvPr>
        </p:nvPicPr>
        <p:blipFill>
          <a:blip r:embed="rId2"/>
          <a:stretch>
            <a:fillRect/>
          </a:stretch>
        </p:blipFill>
        <p:spPr>
          <a:xfrm>
            <a:off x="600693" y="1832563"/>
            <a:ext cx="5803392" cy="4352544"/>
          </a:xfrm>
          <a:prstGeom prst="rect">
            <a:avLst/>
          </a:prstGeom>
        </p:spPr>
      </p:pic>
      <p:pic>
        <p:nvPicPr>
          <p:cNvPr id="5" name="Content Placeholder 4">
            <a:extLst>
              <a:ext uri="{FF2B5EF4-FFF2-40B4-BE49-F238E27FC236}">
                <a16:creationId xmlns:a16="http://schemas.microsoft.com/office/drawing/2014/main" id="{DC4A9A76-1B03-1C36-F3E6-AE01C8F9FE45}"/>
              </a:ext>
            </a:extLst>
          </p:cNvPr>
          <p:cNvPicPr>
            <a:picLocks noGrp="1" noChangeAspect="1"/>
          </p:cNvPicPr>
          <p:nvPr>
            <p:ph sz="half" idx="2"/>
          </p:nvPr>
        </p:nvPicPr>
        <p:blipFill>
          <a:blip r:embed="rId3"/>
          <a:stretch>
            <a:fillRect/>
          </a:stretch>
        </p:blipFill>
        <p:spPr>
          <a:xfrm>
            <a:off x="6096000" y="1832563"/>
            <a:ext cx="5803392" cy="4352544"/>
          </a:xfrm>
          <a:prstGeom prst="rect">
            <a:avLst/>
          </a:prstGeom>
        </p:spPr>
      </p:pic>
      <p:pic>
        <p:nvPicPr>
          <p:cNvPr id="7" name="Picture 6">
            <a:extLst>
              <a:ext uri="{FF2B5EF4-FFF2-40B4-BE49-F238E27FC236}">
                <a16:creationId xmlns:a16="http://schemas.microsoft.com/office/drawing/2014/main" id="{1DD4B940-69D8-2B95-E262-EFEFCE325935}"/>
              </a:ext>
            </a:extLst>
          </p:cNvPr>
          <p:cNvPicPr>
            <a:picLocks noChangeAspect="1"/>
          </p:cNvPicPr>
          <p:nvPr/>
        </p:nvPicPr>
        <p:blipFill>
          <a:blip r:embed="rId4"/>
          <a:stretch>
            <a:fillRect/>
          </a:stretch>
        </p:blipFill>
        <p:spPr>
          <a:xfrm>
            <a:off x="9410192" y="6145522"/>
            <a:ext cx="2489200" cy="685800"/>
          </a:xfrm>
          <a:prstGeom prst="rect">
            <a:avLst/>
          </a:prstGeom>
        </p:spPr>
      </p:pic>
    </p:spTree>
    <p:extLst>
      <p:ext uri="{BB962C8B-B14F-4D97-AF65-F5344CB8AC3E}">
        <p14:creationId xmlns:p14="http://schemas.microsoft.com/office/powerpoint/2010/main" val="2870035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CFBD-9BD6-E987-E573-ABA9E6C8DC5F}"/>
              </a:ext>
            </a:extLst>
          </p:cNvPr>
          <p:cNvSpPr>
            <a:spLocks noGrp="1"/>
          </p:cNvSpPr>
          <p:nvPr>
            <p:ph type="title"/>
          </p:nvPr>
        </p:nvSpPr>
        <p:spPr/>
        <p:txBody>
          <a:bodyPr/>
          <a:lstStyle/>
          <a:p>
            <a:r>
              <a:rPr lang="en-US" dirty="0"/>
              <a:t>Grid Preparation</a:t>
            </a:r>
          </a:p>
        </p:txBody>
      </p:sp>
      <p:pic>
        <p:nvPicPr>
          <p:cNvPr id="10" name="Content Placeholder 9">
            <a:extLst>
              <a:ext uri="{FF2B5EF4-FFF2-40B4-BE49-F238E27FC236}">
                <a16:creationId xmlns:a16="http://schemas.microsoft.com/office/drawing/2014/main" id="{EC3BBA1A-7393-F6A6-22C7-17405181A91F}"/>
              </a:ext>
            </a:extLst>
          </p:cNvPr>
          <p:cNvPicPr>
            <a:picLocks noGrp="1" noChangeAspect="1"/>
          </p:cNvPicPr>
          <p:nvPr>
            <p:ph idx="1"/>
          </p:nvPr>
        </p:nvPicPr>
        <p:blipFill>
          <a:blip r:embed="rId2"/>
          <a:stretch>
            <a:fillRect/>
          </a:stretch>
        </p:blipFill>
        <p:spPr>
          <a:xfrm>
            <a:off x="848249" y="1825625"/>
            <a:ext cx="10495501" cy="4351338"/>
          </a:xfrm>
          <a:prstGeom prst="rect">
            <a:avLst/>
          </a:prstGeom>
        </p:spPr>
      </p:pic>
    </p:spTree>
    <p:extLst>
      <p:ext uri="{BB962C8B-B14F-4D97-AF65-F5344CB8AC3E}">
        <p14:creationId xmlns:p14="http://schemas.microsoft.com/office/powerpoint/2010/main" val="3829083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6275C-763F-C667-7631-9751650775E0}"/>
              </a:ext>
            </a:extLst>
          </p:cNvPr>
          <p:cNvSpPr>
            <a:spLocks noGrp="1"/>
          </p:cNvSpPr>
          <p:nvPr>
            <p:ph type="title"/>
          </p:nvPr>
        </p:nvSpPr>
        <p:spPr/>
        <p:txBody>
          <a:bodyPr/>
          <a:lstStyle/>
          <a:p>
            <a:r>
              <a:rPr lang="en-US" dirty="0"/>
              <a:t>Load LiDAR and Vehicle Pose Data</a:t>
            </a:r>
          </a:p>
        </p:txBody>
      </p:sp>
      <p:pic>
        <p:nvPicPr>
          <p:cNvPr id="4" name="Content Placeholder 3">
            <a:extLst>
              <a:ext uri="{FF2B5EF4-FFF2-40B4-BE49-F238E27FC236}">
                <a16:creationId xmlns:a16="http://schemas.microsoft.com/office/drawing/2014/main" id="{5B1CD89B-CE42-D0FE-62D2-10F9129AC860}"/>
              </a:ext>
            </a:extLst>
          </p:cNvPr>
          <p:cNvPicPr>
            <a:picLocks noGrp="1" noChangeAspect="1"/>
          </p:cNvPicPr>
          <p:nvPr>
            <p:ph idx="1"/>
          </p:nvPr>
        </p:nvPicPr>
        <p:blipFill>
          <a:blip r:embed="rId2"/>
          <a:stretch>
            <a:fillRect/>
          </a:stretch>
        </p:blipFill>
        <p:spPr>
          <a:xfrm>
            <a:off x="3261670" y="2551670"/>
            <a:ext cx="4699320" cy="1414849"/>
          </a:xfrm>
          <a:prstGeom prst="rect">
            <a:avLst/>
          </a:prstGeom>
        </p:spPr>
      </p:pic>
      <p:pic>
        <p:nvPicPr>
          <p:cNvPr id="8" name="Picture 7">
            <a:extLst>
              <a:ext uri="{FF2B5EF4-FFF2-40B4-BE49-F238E27FC236}">
                <a16:creationId xmlns:a16="http://schemas.microsoft.com/office/drawing/2014/main" id="{D267F451-27FA-0B00-CB7E-D1C48E043ED2}"/>
              </a:ext>
            </a:extLst>
          </p:cNvPr>
          <p:cNvPicPr>
            <a:picLocks noChangeAspect="1"/>
          </p:cNvPicPr>
          <p:nvPr/>
        </p:nvPicPr>
        <p:blipFill>
          <a:blip r:embed="rId3"/>
          <a:srcRect t="6558"/>
          <a:stretch/>
        </p:blipFill>
        <p:spPr>
          <a:xfrm>
            <a:off x="10401300" y="6134100"/>
            <a:ext cx="1790700" cy="723900"/>
          </a:xfrm>
          <a:prstGeom prst="rect">
            <a:avLst/>
          </a:prstGeom>
        </p:spPr>
      </p:pic>
    </p:spTree>
    <p:extLst>
      <p:ext uri="{BB962C8B-B14F-4D97-AF65-F5344CB8AC3E}">
        <p14:creationId xmlns:p14="http://schemas.microsoft.com/office/powerpoint/2010/main" val="230747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E3CD-F63D-718E-CA05-68B0043FAB75}"/>
              </a:ext>
            </a:extLst>
          </p:cNvPr>
          <p:cNvSpPr>
            <a:spLocks noGrp="1"/>
          </p:cNvSpPr>
          <p:nvPr>
            <p:ph type="title"/>
          </p:nvPr>
        </p:nvSpPr>
        <p:spPr/>
        <p:txBody>
          <a:bodyPr>
            <a:noAutofit/>
          </a:bodyPr>
          <a:lstStyle/>
          <a:p>
            <a:r>
              <a:rPr lang="en-US" sz="2800" dirty="0"/>
              <a:t>LiDAR scan lines [1400 - 1450] are plotted on a geo plot. The RHS plot is the zoomed-in plot of the LHS</a:t>
            </a:r>
          </a:p>
        </p:txBody>
      </p:sp>
      <p:pic>
        <p:nvPicPr>
          <p:cNvPr id="4" name="Content Placeholder 3">
            <a:extLst>
              <a:ext uri="{FF2B5EF4-FFF2-40B4-BE49-F238E27FC236}">
                <a16:creationId xmlns:a16="http://schemas.microsoft.com/office/drawing/2014/main" id="{991529A3-E397-53CB-C7C1-4663037EC68F}"/>
              </a:ext>
            </a:extLst>
          </p:cNvPr>
          <p:cNvPicPr>
            <a:picLocks noGrp="1" noChangeAspect="1"/>
          </p:cNvPicPr>
          <p:nvPr>
            <p:ph idx="1"/>
          </p:nvPr>
        </p:nvPicPr>
        <p:blipFill>
          <a:blip r:embed="rId2"/>
          <a:stretch>
            <a:fillRect/>
          </a:stretch>
        </p:blipFill>
        <p:spPr>
          <a:xfrm>
            <a:off x="726989" y="1839188"/>
            <a:ext cx="5801784" cy="4351338"/>
          </a:xfrm>
          <a:prstGeom prst="rect">
            <a:avLst/>
          </a:prstGeom>
        </p:spPr>
      </p:pic>
      <p:pic>
        <p:nvPicPr>
          <p:cNvPr id="5" name="Picture 4">
            <a:extLst>
              <a:ext uri="{FF2B5EF4-FFF2-40B4-BE49-F238E27FC236}">
                <a16:creationId xmlns:a16="http://schemas.microsoft.com/office/drawing/2014/main" id="{29100F4D-8BD2-7C07-682E-91E36BF89640}"/>
              </a:ext>
            </a:extLst>
          </p:cNvPr>
          <p:cNvPicPr>
            <a:picLocks noChangeAspect="1"/>
          </p:cNvPicPr>
          <p:nvPr/>
        </p:nvPicPr>
        <p:blipFill>
          <a:blip r:embed="rId3"/>
          <a:stretch>
            <a:fillRect/>
          </a:stretch>
        </p:blipFill>
        <p:spPr>
          <a:xfrm>
            <a:off x="6271740" y="1837982"/>
            <a:ext cx="5803392" cy="4352544"/>
          </a:xfrm>
          <a:prstGeom prst="rect">
            <a:avLst/>
          </a:prstGeom>
        </p:spPr>
      </p:pic>
      <p:pic>
        <p:nvPicPr>
          <p:cNvPr id="6" name="Picture 5">
            <a:extLst>
              <a:ext uri="{FF2B5EF4-FFF2-40B4-BE49-F238E27FC236}">
                <a16:creationId xmlns:a16="http://schemas.microsoft.com/office/drawing/2014/main" id="{9E995DD7-D1F4-13DE-9865-37DD04F79BB0}"/>
              </a:ext>
            </a:extLst>
          </p:cNvPr>
          <p:cNvPicPr>
            <a:picLocks noChangeAspect="1"/>
          </p:cNvPicPr>
          <p:nvPr/>
        </p:nvPicPr>
        <p:blipFill>
          <a:blip r:embed="rId4"/>
          <a:srcRect t="6558"/>
          <a:stretch/>
        </p:blipFill>
        <p:spPr>
          <a:xfrm>
            <a:off x="10401300" y="6134100"/>
            <a:ext cx="1790700" cy="723900"/>
          </a:xfrm>
          <a:prstGeom prst="rect">
            <a:avLst/>
          </a:prstGeom>
        </p:spPr>
      </p:pic>
    </p:spTree>
    <p:extLst>
      <p:ext uri="{BB962C8B-B14F-4D97-AF65-F5344CB8AC3E}">
        <p14:creationId xmlns:p14="http://schemas.microsoft.com/office/powerpoint/2010/main" val="3057952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207C8-7A9D-D0B0-236D-031D623D5FE6}"/>
              </a:ext>
            </a:extLst>
          </p:cNvPr>
          <p:cNvSpPr>
            <a:spLocks noGrp="1"/>
          </p:cNvSpPr>
          <p:nvPr>
            <p:ph type="title"/>
          </p:nvPr>
        </p:nvSpPr>
        <p:spPr>
          <a:xfrm>
            <a:off x="418071" y="377482"/>
            <a:ext cx="10515600" cy="1325563"/>
          </a:xfrm>
        </p:spPr>
        <p:txBody>
          <a:bodyPr>
            <a:noAutofit/>
          </a:bodyPr>
          <a:lstStyle/>
          <a:p>
            <a:r>
              <a:rPr lang="en-US" sz="3200" dirty="0">
                <a:solidFill>
                  <a:srgbClr val="000000"/>
                </a:solidFill>
                <a:latin typeface="Helvetica" pitchFamily="2" charset="0"/>
              </a:rPr>
              <a:t>T</a:t>
            </a:r>
            <a:r>
              <a:rPr lang="en-US" sz="3200" b="0" i="0" dirty="0">
                <a:solidFill>
                  <a:srgbClr val="000000"/>
                </a:solidFill>
                <a:effectLst/>
                <a:latin typeface="Helvetica" pitchFamily="2" charset="0"/>
              </a:rPr>
              <a:t>he scan lines that are "range of LiDAR" meters away from the start scan line and the end scan line are computed </a:t>
            </a:r>
            <a:endParaRPr lang="en-US" sz="3200" dirty="0"/>
          </a:p>
        </p:txBody>
      </p:sp>
      <p:pic>
        <p:nvPicPr>
          <p:cNvPr id="5" name="Content Placeholder 4">
            <a:extLst>
              <a:ext uri="{FF2B5EF4-FFF2-40B4-BE49-F238E27FC236}">
                <a16:creationId xmlns:a16="http://schemas.microsoft.com/office/drawing/2014/main" id="{3389DCE5-E607-2E10-9327-DA432ACE70D2}"/>
              </a:ext>
            </a:extLst>
          </p:cNvPr>
          <p:cNvPicPr>
            <a:picLocks noGrp="1" noChangeAspect="1"/>
          </p:cNvPicPr>
          <p:nvPr>
            <p:ph idx="1"/>
          </p:nvPr>
        </p:nvPicPr>
        <p:blipFill>
          <a:blip r:embed="rId2"/>
          <a:stretch>
            <a:fillRect/>
          </a:stretch>
        </p:blipFill>
        <p:spPr>
          <a:xfrm>
            <a:off x="811771" y="3039155"/>
            <a:ext cx="8959850" cy="584485"/>
          </a:xfrm>
          <a:prstGeom prst="rect">
            <a:avLst/>
          </a:prstGeom>
        </p:spPr>
      </p:pic>
      <p:pic>
        <p:nvPicPr>
          <p:cNvPr id="8" name="Picture 7">
            <a:extLst>
              <a:ext uri="{FF2B5EF4-FFF2-40B4-BE49-F238E27FC236}">
                <a16:creationId xmlns:a16="http://schemas.microsoft.com/office/drawing/2014/main" id="{EAA2622F-9FCA-4B09-CB3B-0E9B896FA789}"/>
              </a:ext>
            </a:extLst>
          </p:cNvPr>
          <p:cNvPicPr>
            <a:picLocks noChangeAspect="1"/>
          </p:cNvPicPr>
          <p:nvPr/>
        </p:nvPicPr>
        <p:blipFill>
          <a:blip r:embed="rId3"/>
          <a:stretch>
            <a:fillRect/>
          </a:stretch>
        </p:blipFill>
        <p:spPr>
          <a:xfrm>
            <a:off x="9398000" y="6099518"/>
            <a:ext cx="2794000" cy="762000"/>
          </a:xfrm>
          <a:prstGeom prst="rect">
            <a:avLst/>
          </a:prstGeom>
        </p:spPr>
      </p:pic>
    </p:spTree>
    <p:extLst>
      <p:ext uri="{BB962C8B-B14F-4D97-AF65-F5344CB8AC3E}">
        <p14:creationId xmlns:p14="http://schemas.microsoft.com/office/powerpoint/2010/main" val="3375378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F715-DD01-38B7-C442-7BAAC472CB6E}"/>
              </a:ext>
            </a:extLst>
          </p:cNvPr>
          <p:cNvSpPr>
            <a:spLocks noGrp="1"/>
          </p:cNvSpPr>
          <p:nvPr>
            <p:ph type="title"/>
          </p:nvPr>
        </p:nvSpPr>
        <p:spPr/>
        <p:txBody>
          <a:bodyPr>
            <a:noAutofit/>
          </a:bodyPr>
          <a:lstStyle/>
          <a:p>
            <a:r>
              <a:rPr lang="en-US" sz="2000" dirty="0"/>
              <a:t>The gaps in the LiDAR scans (1400-1450) (LHS) indicate that insufficient data was captured. To address this, the indices of the scan lines that are 100 meters (the range of LiDAR) before the start scan line (1400) and 100 meters after the end scan line (1450) were determined by computing the distances of the scan lines from each station.</a:t>
            </a:r>
          </a:p>
        </p:txBody>
      </p:sp>
      <p:pic>
        <p:nvPicPr>
          <p:cNvPr id="4" name="Content Placeholder 3">
            <a:extLst>
              <a:ext uri="{FF2B5EF4-FFF2-40B4-BE49-F238E27FC236}">
                <a16:creationId xmlns:a16="http://schemas.microsoft.com/office/drawing/2014/main" id="{246947BE-930B-C7B2-0D3C-27F836BDF512}"/>
              </a:ext>
            </a:extLst>
          </p:cNvPr>
          <p:cNvPicPr>
            <a:picLocks noGrp="1" noChangeAspect="1"/>
          </p:cNvPicPr>
          <p:nvPr>
            <p:ph idx="1"/>
          </p:nvPr>
        </p:nvPicPr>
        <p:blipFill>
          <a:blip r:embed="rId2"/>
          <a:stretch>
            <a:fillRect/>
          </a:stretch>
        </p:blipFill>
        <p:spPr>
          <a:xfrm>
            <a:off x="713165" y="1824397"/>
            <a:ext cx="5801784" cy="4351338"/>
          </a:xfrm>
          <a:prstGeom prst="rect">
            <a:avLst/>
          </a:prstGeom>
        </p:spPr>
      </p:pic>
      <p:sp>
        <p:nvSpPr>
          <p:cNvPr id="5" name="Oval 4">
            <a:extLst>
              <a:ext uri="{FF2B5EF4-FFF2-40B4-BE49-F238E27FC236}">
                <a16:creationId xmlns:a16="http://schemas.microsoft.com/office/drawing/2014/main" id="{EFC7AEE1-456F-075C-C884-08653E328D1B}"/>
              </a:ext>
            </a:extLst>
          </p:cNvPr>
          <p:cNvSpPr/>
          <p:nvPr/>
        </p:nvSpPr>
        <p:spPr>
          <a:xfrm>
            <a:off x="1672183" y="3177323"/>
            <a:ext cx="851556" cy="70605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Oval 5">
            <a:extLst>
              <a:ext uri="{FF2B5EF4-FFF2-40B4-BE49-F238E27FC236}">
                <a16:creationId xmlns:a16="http://schemas.microsoft.com/office/drawing/2014/main" id="{1C422F7F-F2EC-46ED-5940-A8B0D8D2FD4F}"/>
              </a:ext>
            </a:extLst>
          </p:cNvPr>
          <p:cNvSpPr/>
          <p:nvPr/>
        </p:nvSpPr>
        <p:spPr>
          <a:xfrm>
            <a:off x="3987848" y="4743563"/>
            <a:ext cx="1045544" cy="75040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841E4B20-C0E3-3A0A-DF29-935A0E7A7A8C}"/>
              </a:ext>
            </a:extLst>
          </p:cNvPr>
          <p:cNvPicPr>
            <a:picLocks noChangeAspect="1"/>
          </p:cNvPicPr>
          <p:nvPr/>
        </p:nvPicPr>
        <p:blipFill>
          <a:blip r:embed="rId3"/>
          <a:stretch>
            <a:fillRect/>
          </a:stretch>
        </p:blipFill>
        <p:spPr>
          <a:xfrm>
            <a:off x="6278622" y="1884745"/>
            <a:ext cx="5803392" cy="4352544"/>
          </a:xfrm>
          <a:prstGeom prst="rect">
            <a:avLst/>
          </a:prstGeom>
        </p:spPr>
      </p:pic>
      <p:sp>
        <p:nvSpPr>
          <p:cNvPr id="9" name="Oval 8">
            <a:extLst>
              <a:ext uri="{FF2B5EF4-FFF2-40B4-BE49-F238E27FC236}">
                <a16:creationId xmlns:a16="http://schemas.microsoft.com/office/drawing/2014/main" id="{2FFDE3B0-7096-D1F2-8EC1-E36CFE8FF2E4}"/>
              </a:ext>
            </a:extLst>
          </p:cNvPr>
          <p:cNvSpPr/>
          <p:nvPr/>
        </p:nvSpPr>
        <p:spPr>
          <a:xfrm>
            <a:off x="9747292" y="4743563"/>
            <a:ext cx="976125" cy="70605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502F56B4-F94B-7140-1F93-ED5CCC3C475D}"/>
              </a:ext>
            </a:extLst>
          </p:cNvPr>
          <p:cNvSpPr/>
          <p:nvPr/>
        </p:nvSpPr>
        <p:spPr>
          <a:xfrm>
            <a:off x="7115056" y="3274206"/>
            <a:ext cx="851556" cy="70605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2" name="Picture 11">
            <a:extLst>
              <a:ext uri="{FF2B5EF4-FFF2-40B4-BE49-F238E27FC236}">
                <a16:creationId xmlns:a16="http://schemas.microsoft.com/office/drawing/2014/main" id="{50C29C2D-9F7B-745C-C32D-C8B41F0F369D}"/>
              </a:ext>
            </a:extLst>
          </p:cNvPr>
          <p:cNvPicPr>
            <a:picLocks noChangeAspect="1"/>
          </p:cNvPicPr>
          <p:nvPr/>
        </p:nvPicPr>
        <p:blipFill>
          <a:blip r:embed="rId4"/>
          <a:stretch>
            <a:fillRect/>
          </a:stretch>
        </p:blipFill>
        <p:spPr>
          <a:xfrm>
            <a:off x="9398000" y="6099518"/>
            <a:ext cx="2794000" cy="762000"/>
          </a:xfrm>
          <a:prstGeom prst="rect">
            <a:avLst/>
          </a:prstGeom>
        </p:spPr>
      </p:pic>
    </p:spTree>
    <p:extLst>
      <p:ext uri="{BB962C8B-B14F-4D97-AF65-F5344CB8AC3E}">
        <p14:creationId xmlns:p14="http://schemas.microsoft.com/office/powerpoint/2010/main" val="3613050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699B-1832-5756-AA4F-5AEE9E59B495}"/>
              </a:ext>
            </a:extLst>
          </p:cNvPr>
          <p:cNvSpPr>
            <a:spLocks noGrp="1"/>
          </p:cNvSpPr>
          <p:nvPr>
            <p:ph type="title"/>
          </p:nvPr>
        </p:nvSpPr>
        <p:spPr/>
        <p:txBody>
          <a:bodyPr>
            <a:noAutofit/>
          </a:bodyPr>
          <a:lstStyle/>
          <a:p>
            <a:r>
              <a:rPr lang="en-US" sz="2800" b="0" i="0" dirty="0">
                <a:solidFill>
                  <a:srgbClr val="000000"/>
                </a:solidFill>
                <a:effectLst/>
                <a:latin typeface="Helvetica" pitchFamily="2" charset="0"/>
              </a:rPr>
              <a:t>Extract the vehicle pose ENU, vehicle pose unit orthogonal vectors, LiDAR ENU scans, LiDAR Intensity, LiDAR scan line, and Ring IDs of the scan line range ([1245 1616])</a:t>
            </a:r>
            <a:endParaRPr lang="en-US" sz="2800" dirty="0"/>
          </a:p>
        </p:txBody>
      </p:sp>
      <p:pic>
        <p:nvPicPr>
          <p:cNvPr id="7" name="Picture 6">
            <a:extLst>
              <a:ext uri="{FF2B5EF4-FFF2-40B4-BE49-F238E27FC236}">
                <a16:creationId xmlns:a16="http://schemas.microsoft.com/office/drawing/2014/main" id="{3F6EF424-C0D0-8DF0-1626-A1847B310049}"/>
              </a:ext>
            </a:extLst>
          </p:cNvPr>
          <p:cNvPicPr>
            <a:picLocks noChangeAspect="1"/>
          </p:cNvPicPr>
          <p:nvPr/>
        </p:nvPicPr>
        <p:blipFill>
          <a:blip r:embed="rId2"/>
          <a:stretch>
            <a:fillRect/>
          </a:stretch>
        </p:blipFill>
        <p:spPr>
          <a:xfrm>
            <a:off x="2834273" y="3910052"/>
            <a:ext cx="5495011" cy="776247"/>
          </a:xfrm>
          <a:prstGeom prst="rect">
            <a:avLst/>
          </a:prstGeom>
        </p:spPr>
      </p:pic>
      <p:pic>
        <p:nvPicPr>
          <p:cNvPr id="9" name="Picture 8">
            <a:extLst>
              <a:ext uri="{FF2B5EF4-FFF2-40B4-BE49-F238E27FC236}">
                <a16:creationId xmlns:a16="http://schemas.microsoft.com/office/drawing/2014/main" id="{A026BB0D-7EE0-13A1-0540-C90F912234B3}"/>
              </a:ext>
            </a:extLst>
          </p:cNvPr>
          <p:cNvPicPr>
            <a:picLocks noChangeAspect="1"/>
          </p:cNvPicPr>
          <p:nvPr/>
        </p:nvPicPr>
        <p:blipFill>
          <a:blip r:embed="rId3"/>
          <a:stretch>
            <a:fillRect/>
          </a:stretch>
        </p:blipFill>
        <p:spPr>
          <a:xfrm>
            <a:off x="2834273" y="3417093"/>
            <a:ext cx="5304252" cy="433805"/>
          </a:xfrm>
          <a:prstGeom prst="rect">
            <a:avLst/>
          </a:prstGeom>
        </p:spPr>
      </p:pic>
      <p:pic>
        <p:nvPicPr>
          <p:cNvPr id="10" name="Picture 9">
            <a:extLst>
              <a:ext uri="{FF2B5EF4-FFF2-40B4-BE49-F238E27FC236}">
                <a16:creationId xmlns:a16="http://schemas.microsoft.com/office/drawing/2014/main" id="{14173277-0C30-7BB2-0B15-203B1E1631EE}"/>
              </a:ext>
            </a:extLst>
          </p:cNvPr>
          <p:cNvPicPr>
            <a:picLocks noChangeAspect="1"/>
          </p:cNvPicPr>
          <p:nvPr/>
        </p:nvPicPr>
        <p:blipFill>
          <a:blip r:embed="rId4"/>
          <a:stretch>
            <a:fillRect/>
          </a:stretch>
        </p:blipFill>
        <p:spPr>
          <a:xfrm>
            <a:off x="2834275" y="2439196"/>
            <a:ext cx="5304250" cy="394368"/>
          </a:xfrm>
          <a:prstGeom prst="rect">
            <a:avLst/>
          </a:prstGeom>
        </p:spPr>
      </p:pic>
      <p:pic>
        <p:nvPicPr>
          <p:cNvPr id="13" name="Content Placeholder 12">
            <a:extLst>
              <a:ext uri="{FF2B5EF4-FFF2-40B4-BE49-F238E27FC236}">
                <a16:creationId xmlns:a16="http://schemas.microsoft.com/office/drawing/2014/main" id="{2C84EAC9-7319-3A55-E18A-305852B197B0}"/>
              </a:ext>
            </a:extLst>
          </p:cNvPr>
          <p:cNvPicPr>
            <a:picLocks noGrp="1" noChangeAspect="1"/>
          </p:cNvPicPr>
          <p:nvPr>
            <p:ph idx="1"/>
          </p:nvPr>
        </p:nvPicPr>
        <p:blipFill>
          <a:blip r:embed="rId5"/>
          <a:stretch>
            <a:fillRect/>
          </a:stretch>
        </p:blipFill>
        <p:spPr>
          <a:xfrm>
            <a:off x="2834273" y="2991309"/>
            <a:ext cx="5479082" cy="366630"/>
          </a:xfrm>
          <a:prstGeom prst="rect">
            <a:avLst/>
          </a:prstGeom>
        </p:spPr>
      </p:pic>
      <p:pic>
        <p:nvPicPr>
          <p:cNvPr id="14" name="Picture 13">
            <a:extLst>
              <a:ext uri="{FF2B5EF4-FFF2-40B4-BE49-F238E27FC236}">
                <a16:creationId xmlns:a16="http://schemas.microsoft.com/office/drawing/2014/main" id="{5027AC22-CFAF-4336-6671-322D08CF3E09}"/>
              </a:ext>
            </a:extLst>
          </p:cNvPr>
          <p:cNvPicPr>
            <a:picLocks noChangeAspect="1"/>
          </p:cNvPicPr>
          <p:nvPr/>
        </p:nvPicPr>
        <p:blipFill>
          <a:blip r:embed="rId6"/>
          <a:stretch>
            <a:fillRect/>
          </a:stretch>
        </p:blipFill>
        <p:spPr>
          <a:xfrm>
            <a:off x="10096500" y="6045200"/>
            <a:ext cx="2095500" cy="812800"/>
          </a:xfrm>
          <a:prstGeom prst="rect">
            <a:avLst/>
          </a:prstGeom>
        </p:spPr>
      </p:pic>
    </p:spTree>
    <p:extLst>
      <p:ext uri="{BB962C8B-B14F-4D97-AF65-F5344CB8AC3E}">
        <p14:creationId xmlns:p14="http://schemas.microsoft.com/office/powerpoint/2010/main" val="2299999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2676</TotalTime>
  <Words>1258</Words>
  <Application>Microsoft Macintosh PowerPoint</Application>
  <PresentationFormat>Widescreen</PresentationFormat>
  <Paragraphs>51</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Aptos Display</vt:lpstr>
      <vt:lpstr>Arial</vt:lpstr>
      <vt:lpstr>Cambria Math</vt:lpstr>
      <vt:lpstr>Helvetica</vt:lpstr>
      <vt:lpstr>Office Theme</vt:lpstr>
      <vt:lpstr>Find Edge Library</vt:lpstr>
      <vt:lpstr>Goal: Convert 3D lidar points into the calculation of the road edge. The BIG PICTURE of the process is shown below</vt:lpstr>
      <vt:lpstr>Overview</vt:lpstr>
      <vt:lpstr>Grid Preparation</vt:lpstr>
      <vt:lpstr>Load LiDAR and Vehicle Pose Data</vt:lpstr>
      <vt:lpstr>LiDAR scan lines [1400 - 1450] are plotted on a geo plot. The RHS plot is the zoomed-in plot of the LHS</vt:lpstr>
      <vt:lpstr>The scan lines that are "range of LiDAR" meters away from the start scan line and the end scan line are computed </vt:lpstr>
      <vt:lpstr>The gaps in the LiDAR scans (1400-1450) (LHS) indicate that insufficient data was captured. To address this, the indices of the scan lines that are 100 meters (the range of LiDAR) before the start scan line (1400) and 100 meters after the end scan line (1450) were determined by computing the distances of the scan lines from each station.</vt:lpstr>
      <vt:lpstr>Extract the vehicle pose ENU, vehicle pose unit orthogonal vectors, LiDAR ENU scans, LiDAR Intensity, LiDAR scan line, and Ring IDs of the scan line range ([1245 1616])</vt:lpstr>
      <vt:lpstr>The points in the domain are selected by extending the orthogonal vector of the change in the XY position of the vehicle by 22 m (six times lane width). All the points within these boundaries (red points) are considered to be in the domain.</vt:lpstr>
      <vt:lpstr>LiDAR data is segmented into grids to classify them into those with zero points and those with more than zero points (non-empty grids). The grids with zero points (empty grids) are then dropped from the further analysis.</vt:lpstr>
      <vt:lpstr>The boundary points (LHS) of the driven path are computed to create a bounding box for finding the driven path grids. The RHS plot has the driven path grids  </vt:lpstr>
      <vt:lpstr>The boundary points of the driven path are computed by extending the unit orthogonal vectors of the vehicle's position to determine the driven path grids. The driven path grids are plotted in the RHS plot. </vt:lpstr>
      <vt:lpstr>Drivability of Grids</vt:lpstr>
      <vt:lpstr>Grid Condition: Determine the point density (points per grid) by comparing the driven path densities with those of neighboring grids. This comparison has been done for multiple datasets with different grid sizes. In the current analysis, the grid size is chosen as 1 m. The RHS plot depicts the grids with the required point density and those with insufficient point density. </vt:lpstr>
      <vt:lpstr>Grid Condition: Determine the number of scan lines in non-empty grids. Grids containing only one scan line cannot be used to fit a plane, as the angle deviation in these grids is high and they are automatically classified as uncertain grids (neither drivable nor non-drivable). To reduce the number of uncertain grids, these grids are identified and dropped from further analysis. Fitting a plane and angle deviation are discussed in the following slides. </vt:lpstr>
      <vt:lpstr>Grid Condition:  Sometimes, grids containing more than one scan line may still be classified as uncertain (as discussed in later slides) due to the overlapping of scan lines within the grid. It has been found that the maximum span distance of each grid should be at least 0.15 meters, based on an analysis of various locations and grid sizes.</vt:lpstr>
      <vt:lpstr>Grids that contain sufficient point density, have more than one scan line, and meet the maximum span distance are classified as qualified grids. The remaining grids are classified as unqualified and are dropped from further analysis.</vt:lpstr>
      <vt:lpstr>The failed conditions of unqualified grids are highlighted with different color circles.</vt:lpstr>
      <vt:lpstr>Recalculate the driven path grids from the qualified grids for further analysis.</vt:lpstr>
      <vt:lpstr>Grid Voting</vt:lpstr>
      <vt:lpstr>Plane fitting of a driven path grid (standard deviation in z-error = 0.02 m and angle deviation = 5.03 degrees) and a grid with a standard deviation of 0.12 m, with an angle deviation (the angle between the green and unit vector of [0 0 1]) ) of 3.2 degrees.</vt:lpstr>
      <vt:lpstr>Grid Condition: Find the standard deviations of the z-errors for all qualified grids by fitting a plane and compare these standard deviations with those of the grids in the driven path to determine a suitable standard deviation threshold. This comparison has been done for multiple datasets with the same grid size. </vt:lpstr>
      <vt:lpstr>Plane fitting of a driven path grid (standard deviation in z-error = 0.02 m and angle deviation = 5.03 degrees) and a grid with a standard deviation of 0.07 m, with an angle deviation of 10.29 degrees (the angle between the green vector and the unit vector [0 0 1]).</vt:lpstr>
      <vt:lpstr>Grid Condition: Find the angles between the unit normal vectors of the fitted planes and the vertical vector ([0 0 1]) for qualified grids and compare these angles with those of the grids in the driven path to determine a suitable theta threshold. This comparison has been conducted for multiple datasets with the same grid size. </vt:lpstr>
      <vt:lpstr>Voting: The qualified grids are classified as drivable, non-drivable, and uncertain grids. </vt:lpstr>
      <vt:lpstr>Post Processing</vt:lpstr>
      <vt:lpstr>The boundary points of qualified and unqualified grids</vt:lpstr>
      <vt:lpstr>The boundary points of drivable and non-drivable grids</vt:lpstr>
      <vt:lpstr>The boundary points of qualified and unqualified are removed from the boundary points of drivable and non-drivable to find the true boundary points</vt:lpstr>
      <vt:lpstr>The nearest boundary points are computed from the true boundary points</vt:lpstr>
      <vt:lpstr>The nearest boundary points are separated into left and right boundary points. The right boundary points separate the pavement from the vegetation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Batchu, Aneesh</dc:creator>
  <cp:lastModifiedBy>Batchu, Aneesh</cp:lastModifiedBy>
  <cp:revision>15</cp:revision>
  <dcterms:created xsi:type="dcterms:W3CDTF">2024-08-04T18:33:44Z</dcterms:created>
  <dcterms:modified xsi:type="dcterms:W3CDTF">2024-08-23T16:03:35Z</dcterms:modified>
</cp:coreProperties>
</file>